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4"/>
  </p:sldMasterIdLst>
  <p:notesMasterIdLst>
    <p:notesMasterId r:id="rId12"/>
  </p:notesMasterIdLst>
  <p:handoutMasterIdLst>
    <p:handoutMasterId r:id="rId13"/>
  </p:handoutMasterIdLst>
  <p:sldIdLst>
    <p:sldId id="256" r:id="rId5"/>
    <p:sldId id="257" r:id="rId6"/>
    <p:sldId id="278" r:id="rId7"/>
    <p:sldId id="263" r:id="rId8"/>
    <p:sldId id="276" r:id="rId9"/>
    <p:sldId id="280" r:id="rId10"/>
    <p:sldId id="261" r:id="rId11"/>
  </p:sldIdLst>
  <p:sldSz cx="9144000" cy="6858000" type="screen4x3"/>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249" autoAdjust="0"/>
    <p:restoredTop sz="94660"/>
  </p:normalViewPr>
  <p:slideViewPr>
    <p:cSldViewPr>
      <p:cViewPr varScale="1">
        <p:scale>
          <a:sx n="63" d="100"/>
          <a:sy n="63" d="100"/>
        </p:scale>
        <p:origin x="1432" y="56"/>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handoutMaster" Target="handoutMasters/handoutMaster1.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notesMaster" Target="notesMasters/notesMaster1.xml"/><Relationship Id="rId17"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viewProps" Target="viewProps.xml"/><Relationship Id="rId10" Type="http://schemas.openxmlformats.org/officeDocument/2006/relationships/slide" Target="slides/slide6.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77F5E024-E755-4953-907A-5DCFAB4EBCB3}" type="datetimeFigureOut">
              <a:rPr lang="fr-FR" smtClean="0"/>
              <a:pPr/>
              <a:t>22/04/2023</a:t>
            </a:fld>
            <a:endParaRPr lang="fr-FR"/>
          </a:p>
        </p:txBody>
      </p:sp>
      <p:sp>
        <p:nvSpPr>
          <p:cNvPr id="4" name="Espace réservé du pied de page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fr-FR"/>
          </a:p>
        </p:txBody>
      </p:sp>
      <p:sp>
        <p:nvSpPr>
          <p:cNvPr id="5" name="Espace réservé du numéro de diapositive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A8CCC161-BEF1-4126-A566-EF2372B58CEA}" type="slidenum">
              <a:rPr lang="fr-FR" smtClean="0"/>
              <a:pPr/>
              <a:t>‹N°›</a:t>
            </a:fld>
            <a:endParaRPr lang="fr-FR"/>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f hd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01CE780-0559-4149-AF88-69914FBD0A36}" type="datetimeFigureOut">
              <a:rPr lang="fr-FR" smtClean="0"/>
              <a:pPr/>
              <a:t>22/04/2023</a:t>
            </a:fld>
            <a:endParaRPr lang="fr-FR"/>
          </a:p>
        </p:txBody>
      </p:sp>
      <p:sp>
        <p:nvSpPr>
          <p:cNvPr id="4" name="Espace réservé de l'image des diapositives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commentaires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87D9A3E-17BE-4FDB-A23C-FC910D653255}" type="slidenum">
              <a:rPr lang="fr-FR" smtClean="0"/>
              <a:pPr/>
              <a:t>‹N°›</a:t>
            </a:fld>
            <a:endParaRPr lang="fr-FR"/>
          </a:p>
        </p:txBody>
      </p:sp>
    </p:spTree>
  </p:cSld>
  <p:clrMap bg1="lt1" tx1="dk1" bg2="lt2" tx2="dk2" accent1="accent1" accent2="accent2" accent3="accent3" accent4="accent4" accent5="accent5" accent6="accent6" hlink="hlink" folHlink="folHlink"/>
  <p:hf hd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fr-FR"/>
              <a:t>Cliquez pour modifier le style du titre</a:t>
            </a:r>
            <a:endParaRPr lang="fr-BE"/>
          </a:p>
        </p:txBody>
      </p:sp>
      <p:sp>
        <p:nvSpPr>
          <p:cNvPr id="3" name="Sous-titr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a:t>Cliquez pour modifier le style des sous-titres du masque</a:t>
            </a:r>
            <a:endParaRPr lang="fr-BE"/>
          </a:p>
        </p:txBody>
      </p:sp>
      <p:sp>
        <p:nvSpPr>
          <p:cNvPr id="4" name="Espace réservé de la date 3"/>
          <p:cNvSpPr>
            <a:spLocks noGrp="1"/>
          </p:cNvSpPr>
          <p:nvPr>
            <p:ph type="dt" sz="half" idx="10"/>
          </p:nvPr>
        </p:nvSpPr>
        <p:spPr/>
        <p:txBody>
          <a:bodyPr/>
          <a:lstStyle/>
          <a:p>
            <a:fld id="{C534F52D-E413-4998-BA5D-32BE9411E5EE}" type="datetime1">
              <a:rPr lang="fr-FR" smtClean="0"/>
              <a:pPr/>
              <a:t>22/04/2023</a:t>
            </a:fld>
            <a:endParaRPr lang="fr-BE"/>
          </a:p>
        </p:txBody>
      </p:sp>
      <p:sp>
        <p:nvSpPr>
          <p:cNvPr id="5" name="Espace réservé du pied de page 4"/>
          <p:cNvSpPr>
            <a:spLocks noGrp="1"/>
          </p:cNvSpPr>
          <p:nvPr>
            <p:ph type="ftr" sz="quarter" idx="11"/>
          </p:nvPr>
        </p:nvSpPr>
        <p:spPr/>
        <p:txBody>
          <a:bodyPr/>
          <a:lstStyle/>
          <a:p>
            <a:r>
              <a:rPr lang="fr-BE"/>
              <a:t>F.Morlon ; A.Gouget ; F.Maufoy ;  K Mazalovic (UFR des sciences de santé Dijon)</a:t>
            </a:r>
          </a:p>
        </p:txBody>
      </p:sp>
      <p:sp>
        <p:nvSpPr>
          <p:cNvPr id="6" name="Espace réservé du numéro de diapositive 5"/>
          <p:cNvSpPr>
            <a:spLocks noGrp="1"/>
          </p:cNvSpPr>
          <p:nvPr>
            <p:ph type="sldNum" sz="quarter" idx="12"/>
          </p:nvPr>
        </p:nvSpPr>
        <p:spPr/>
        <p:txBody>
          <a:bodyPr/>
          <a:lstStyle/>
          <a:p>
            <a:fld id="{CF4668DC-857F-487D-BFFA-8C0CA5037977}" type="slidenum">
              <a:rPr lang="fr-BE" smtClean="0"/>
              <a:pPr/>
              <a:t>‹N°›</a:t>
            </a:fld>
            <a:endParaRPr lang="fr-BE"/>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pour modifier le style du titre</a:t>
            </a:r>
            <a:endParaRPr lang="fr-BE"/>
          </a:p>
        </p:txBody>
      </p:sp>
      <p:sp>
        <p:nvSpPr>
          <p:cNvPr id="3" name="Espace réservé du texte vertical 2"/>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BE"/>
          </a:p>
        </p:txBody>
      </p:sp>
      <p:sp>
        <p:nvSpPr>
          <p:cNvPr id="4" name="Espace réservé de la date 3"/>
          <p:cNvSpPr>
            <a:spLocks noGrp="1"/>
          </p:cNvSpPr>
          <p:nvPr>
            <p:ph type="dt" sz="half" idx="10"/>
          </p:nvPr>
        </p:nvSpPr>
        <p:spPr/>
        <p:txBody>
          <a:bodyPr/>
          <a:lstStyle/>
          <a:p>
            <a:fld id="{8831EFF8-A33D-4314-9591-2F49BAA2EBF4}" type="datetime1">
              <a:rPr lang="fr-FR" smtClean="0"/>
              <a:pPr/>
              <a:t>22/04/2023</a:t>
            </a:fld>
            <a:endParaRPr lang="fr-BE"/>
          </a:p>
        </p:txBody>
      </p:sp>
      <p:sp>
        <p:nvSpPr>
          <p:cNvPr id="5" name="Espace réservé du pied de page 4"/>
          <p:cNvSpPr>
            <a:spLocks noGrp="1"/>
          </p:cNvSpPr>
          <p:nvPr>
            <p:ph type="ftr" sz="quarter" idx="11"/>
          </p:nvPr>
        </p:nvSpPr>
        <p:spPr/>
        <p:txBody>
          <a:bodyPr/>
          <a:lstStyle/>
          <a:p>
            <a:r>
              <a:rPr lang="fr-BE"/>
              <a:t>F.Morlon ; A.Gouget ; F.Maufoy ;  K Mazalovic (UFR des sciences de santé Dijon)</a:t>
            </a:r>
          </a:p>
        </p:txBody>
      </p:sp>
      <p:sp>
        <p:nvSpPr>
          <p:cNvPr id="6" name="Espace réservé du numéro de diapositive 5"/>
          <p:cNvSpPr>
            <a:spLocks noGrp="1"/>
          </p:cNvSpPr>
          <p:nvPr>
            <p:ph type="sldNum" sz="quarter" idx="12"/>
          </p:nvPr>
        </p:nvSpPr>
        <p:spPr/>
        <p:txBody>
          <a:bodyPr/>
          <a:lstStyle/>
          <a:p>
            <a:fld id="{CF4668DC-857F-487D-BFFA-8C0CA5037977}" type="slidenum">
              <a:rPr lang="fr-BE" smtClean="0"/>
              <a:pPr/>
              <a:t>‹N°›</a:t>
            </a:fld>
            <a:endParaRPr lang="fr-BE"/>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p:spPr>
        <p:txBody>
          <a:bodyPr vert="eaVert"/>
          <a:lstStyle/>
          <a:p>
            <a:r>
              <a:rPr lang="fr-FR"/>
              <a:t>Cliquez pour modifier le style du titre</a:t>
            </a:r>
            <a:endParaRPr lang="fr-BE"/>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BE"/>
          </a:p>
        </p:txBody>
      </p:sp>
      <p:sp>
        <p:nvSpPr>
          <p:cNvPr id="4" name="Espace réservé de la date 3"/>
          <p:cNvSpPr>
            <a:spLocks noGrp="1"/>
          </p:cNvSpPr>
          <p:nvPr>
            <p:ph type="dt" sz="half" idx="10"/>
          </p:nvPr>
        </p:nvSpPr>
        <p:spPr/>
        <p:txBody>
          <a:bodyPr/>
          <a:lstStyle/>
          <a:p>
            <a:fld id="{4619C860-27AB-4EB2-A266-3214DE231E39}" type="datetime1">
              <a:rPr lang="fr-FR" smtClean="0"/>
              <a:pPr/>
              <a:t>22/04/2023</a:t>
            </a:fld>
            <a:endParaRPr lang="fr-BE"/>
          </a:p>
        </p:txBody>
      </p:sp>
      <p:sp>
        <p:nvSpPr>
          <p:cNvPr id="5" name="Espace réservé du pied de page 4"/>
          <p:cNvSpPr>
            <a:spLocks noGrp="1"/>
          </p:cNvSpPr>
          <p:nvPr>
            <p:ph type="ftr" sz="quarter" idx="11"/>
          </p:nvPr>
        </p:nvSpPr>
        <p:spPr/>
        <p:txBody>
          <a:bodyPr/>
          <a:lstStyle/>
          <a:p>
            <a:r>
              <a:rPr lang="fr-BE"/>
              <a:t>F.Morlon ; A.Gouget ; F.Maufoy ;  K Mazalovic (UFR des sciences de santé Dijon)</a:t>
            </a:r>
          </a:p>
        </p:txBody>
      </p:sp>
      <p:sp>
        <p:nvSpPr>
          <p:cNvPr id="6" name="Espace réservé du numéro de diapositive 5"/>
          <p:cNvSpPr>
            <a:spLocks noGrp="1"/>
          </p:cNvSpPr>
          <p:nvPr>
            <p:ph type="sldNum" sz="quarter" idx="12"/>
          </p:nvPr>
        </p:nvSpPr>
        <p:spPr/>
        <p:txBody>
          <a:bodyPr/>
          <a:lstStyle/>
          <a:p>
            <a:fld id="{CF4668DC-857F-487D-BFFA-8C0CA5037977}" type="slidenum">
              <a:rPr lang="fr-BE" smtClean="0"/>
              <a:pPr/>
              <a:t>‹N°›</a:t>
            </a:fld>
            <a:endParaRPr lang="fr-B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pour modifier le style du titre</a:t>
            </a:r>
            <a:endParaRPr lang="fr-BE"/>
          </a:p>
        </p:txBody>
      </p:sp>
      <p:sp>
        <p:nvSpPr>
          <p:cNvPr id="3" name="Espace réservé du contenu 2"/>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BE"/>
          </a:p>
        </p:txBody>
      </p:sp>
      <p:sp>
        <p:nvSpPr>
          <p:cNvPr id="4" name="Espace réservé de la date 3"/>
          <p:cNvSpPr>
            <a:spLocks noGrp="1"/>
          </p:cNvSpPr>
          <p:nvPr>
            <p:ph type="dt" sz="half" idx="10"/>
          </p:nvPr>
        </p:nvSpPr>
        <p:spPr/>
        <p:txBody>
          <a:bodyPr/>
          <a:lstStyle/>
          <a:p>
            <a:fld id="{009960EA-44B0-4380-BE64-65369031B9CA}" type="datetime1">
              <a:rPr lang="fr-FR" smtClean="0"/>
              <a:pPr/>
              <a:t>22/04/2023</a:t>
            </a:fld>
            <a:endParaRPr lang="fr-BE"/>
          </a:p>
        </p:txBody>
      </p:sp>
      <p:sp>
        <p:nvSpPr>
          <p:cNvPr id="5" name="Espace réservé du pied de page 4"/>
          <p:cNvSpPr>
            <a:spLocks noGrp="1"/>
          </p:cNvSpPr>
          <p:nvPr>
            <p:ph type="ftr" sz="quarter" idx="11"/>
          </p:nvPr>
        </p:nvSpPr>
        <p:spPr/>
        <p:txBody>
          <a:bodyPr/>
          <a:lstStyle/>
          <a:p>
            <a:r>
              <a:rPr lang="fr-BE"/>
              <a:t>F.Morlon ; A.Gouget ; F.Maufoy ;  K Mazalovic (UFR des sciences de santé Dijon)</a:t>
            </a:r>
          </a:p>
        </p:txBody>
      </p:sp>
      <p:sp>
        <p:nvSpPr>
          <p:cNvPr id="6" name="Espace réservé du numéro de diapositive 5"/>
          <p:cNvSpPr>
            <a:spLocks noGrp="1"/>
          </p:cNvSpPr>
          <p:nvPr>
            <p:ph type="sldNum" sz="quarter" idx="12"/>
          </p:nvPr>
        </p:nvSpPr>
        <p:spPr/>
        <p:txBody>
          <a:bodyPr/>
          <a:lstStyle/>
          <a:p>
            <a:fld id="{CF4668DC-857F-487D-BFFA-8C0CA5037977}" type="slidenum">
              <a:rPr lang="fr-BE" smtClean="0"/>
              <a:pPr/>
              <a:t>‹N°›</a:t>
            </a:fld>
            <a:endParaRPr lang="fr-B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a:t>Cliquez pour modifier le style du titre</a:t>
            </a:r>
            <a:endParaRPr lang="fr-BE"/>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Cliquez pour modifier les styles du texte du masque</a:t>
            </a:r>
          </a:p>
        </p:txBody>
      </p:sp>
      <p:sp>
        <p:nvSpPr>
          <p:cNvPr id="4" name="Espace réservé de la date 3"/>
          <p:cNvSpPr>
            <a:spLocks noGrp="1"/>
          </p:cNvSpPr>
          <p:nvPr>
            <p:ph type="dt" sz="half" idx="10"/>
          </p:nvPr>
        </p:nvSpPr>
        <p:spPr/>
        <p:txBody>
          <a:bodyPr/>
          <a:lstStyle/>
          <a:p>
            <a:fld id="{13296437-9731-4FD6-9A57-068C883EB89A}" type="datetime1">
              <a:rPr lang="fr-FR" smtClean="0"/>
              <a:pPr/>
              <a:t>22/04/2023</a:t>
            </a:fld>
            <a:endParaRPr lang="fr-BE"/>
          </a:p>
        </p:txBody>
      </p:sp>
      <p:sp>
        <p:nvSpPr>
          <p:cNvPr id="5" name="Espace réservé du pied de page 4"/>
          <p:cNvSpPr>
            <a:spLocks noGrp="1"/>
          </p:cNvSpPr>
          <p:nvPr>
            <p:ph type="ftr" sz="quarter" idx="11"/>
          </p:nvPr>
        </p:nvSpPr>
        <p:spPr/>
        <p:txBody>
          <a:bodyPr/>
          <a:lstStyle/>
          <a:p>
            <a:r>
              <a:rPr lang="fr-BE"/>
              <a:t>F.Morlon ; A.Gouget ; F.Maufoy ;  K Mazalovic (UFR des sciences de santé Dijon)</a:t>
            </a:r>
          </a:p>
        </p:txBody>
      </p:sp>
      <p:sp>
        <p:nvSpPr>
          <p:cNvPr id="6" name="Espace réservé du numéro de diapositive 5"/>
          <p:cNvSpPr>
            <a:spLocks noGrp="1"/>
          </p:cNvSpPr>
          <p:nvPr>
            <p:ph type="sldNum" sz="quarter" idx="12"/>
          </p:nvPr>
        </p:nvSpPr>
        <p:spPr/>
        <p:txBody>
          <a:bodyPr/>
          <a:lstStyle/>
          <a:p>
            <a:fld id="{CF4668DC-857F-487D-BFFA-8C0CA5037977}" type="slidenum">
              <a:rPr lang="fr-BE" smtClean="0"/>
              <a:pPr/>
              <a:t>‹N°›</a:t>
            </a:fld>
            <a:endParaRPr lang="fr-BE"/>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pour modifier le style du titre</a:t>
            </a:r>
            <a:endParaRPr lang="fr-BE"/>
          </a:p>
        </p:txBody>
      </p:sp>
      <p:sp>
        <p:nvSpPr>
          <p:cNvPr id="3" name="Espace réservé du conten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BE"/>
          </a:p>
        </p:txBody>
      </p:sp>
      <p:sp>
        <p:nvSpPr>
          <p:cNvPr id="4" name="Espace réservé du conten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BE"/>
          </a:p>
        </p:txBody>
      </p:sp>
      <p:sp>
        <p:nvSpPr>
          <p:cNvPr id="5" name="Espace réservé de la date 4"/>
          <p:cNvSpPr>
            <a:spLocks noGrp="1"/>
          </p:cNvSpPr>
          <p:nvPr>
            <p:ph type="dt" sz="half" idx="10"/>
          </p:nvPr>
        </p:nvSpPr>
        <p:spPr/>
        <p:txBody>
          <a:bodyPr/>
          <a:lstStyle/>
          <a:p>
            <a:fld id="{6C9D06BC-97B9-46C7-A1E3-EE2B368E1A80}" type="datetime1">
              <a:rPr lang="fr-FR" smtClean="0"/>
              <a:pPr/>
              <a:t>22/04/2023</a:t>
            </a:fld>
            <a:endParaRPr lang="fr-BE"/>
          </a:p>
        </p:txBody>
      </p:sp>
      <p:sp>
        <p:nvSpPr>
          <p:cNvPr id="6" name="Espace réservé du pied de page 5"/>
          <p:cNvSpPr>
            <a:spLocks noGrp="1"/>
          </p:cNvSpPr>
          <p:nvPr>
            <p:ph type="ftr" sz="quarter" idx="11"/>
          </p:nvPr>
        </p:nvSpPr>
        <p:spPr/>
        <p:txBody>
          <a:bodyPr/>
          <a:lstStyle/>
          <a:p>
            <a:r>
              <a:rPr lang="fr-BE"/>
              <a:t>F.Morlon ; A.Gouget ; F.Maufoy ;  K Mazalovic (UFR des sciences de santé Dijon)</a:t>
            </a:r>
          </a:p>
        </p:txBody>
      </p:sp>
      <p:sp>
        <p:nvSpPr>
          <p:cNvPr id="7" name="Espace réservé du numéro de diapositive 6"/>
          <p:cNvSpPr>
            <a:spLocks noGrp="1"/>
          </p:cNvSpPr>
          <p:nvPr>
            <p:ph type="sldNum" sz="quarter" idx="12"/>
          </p:nvPr>
        </p:nvSpPr>
        <p:spPr/>
        <p:txBody>
          <a:bodyPr/>
          <a:lstStyle/>
          <a:p>
            <a:fld id="{CF4668DC-857F-487D-BFFA-8C0CA5037977}" type="slidenum">
              <a:rPr lang="fr-BE" smtClean="0"/>
              <a:pPr/>
              <a:t>‹N°›</a:t>
            </a:fld>
            <a:endParaRPr lang="fr-BE"/>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a:t>Cliquez pour modifier le style du titre</a:t>
            </a:r>
            <a:endParaRPr lang="fr-BE"/>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BE"/>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BE"/>
          </a:p>
        </p:txBody>
      </p:sp>
      <p:sp>
        <p:nvSpPr>
          <p:cNvPr id="7" name="Espace réservé de la date 6"/>
          <p:cNvSpPr>
            <a:spLocks noGrp="1"/>
          </p:cNvSpPr>
          <p:nvPr>
            <p:ph type="dt" sz="half" idx="10"/>
          </p:nvPr>
        </p:nvSpPr>
        <p:spPr/>
        <p:txBody>
          <a:bodyPr/>
          <a:lstStyle/>
          <a:p>
            <a:fld id="{6C419D48-FB98-4C9B-B75A-99AE465FB711}" type="datetime1">
              <a:rPr lang="fr-FR" smtClean="0"/>
              <a:pPr/>
              <a:t>22/04/2023</a:t>
            </a:fld>
            <a:endParaRPr lang="fr-BE"/>
          </a:p>
        </p:txBody>
      </p:sp>
      <p:sp>
        <p:nvSpPr>
          <p:cNvPr id="8" name="Espace réservé du pied de page 7"/>
          <p:cNvSpPr>
            <a:spLocks noGrp="1"/>
          </p:cNvSpPr>
          <p:nvPr>
            <p:ph type="ftr" sz="quarter" idx="11"/>
          </p:nvPr>
        </p:nvSpPr>
        <p:spPr/>
        <p:txBody>
          <a:bodyPr/>
          <a:lstStyle/>
          <a:p>
            <a:r>
              <a:rPr lang="fr-BE"/>
              <a:t>F.Morlon ; A.Gouget ; F.Maufoy ;  K Mazalovic (UFR des sciences de santé Dijon)</a:t>
            </a:r>
          </a:p>
        </p:txBody>
      </p:sp>
      <p:sp>
        <p:nvSpPr>
          <p:cNvPr id="9" name="Espace réservé du numéro de diapositive 8"/>
          <p:cNvSpPr>
            <a:spLocks noGrp="1"/>
          </p:cNvSpPr>
          <p:nvPr>
            <p:ph type="sldNum" sz="quarter" idx="12"/>
          </p:nvPr>
        </p:nvSpPr>
        <p:spPr/>
        <p:txBody>
          <a:bodyPr/>
          <a:lstStyle/>
          <a:p>
            <a:fld id="{CF4668DC-857F-487D-BFFA-8C0CA5037977}" type="slidenum">
              <a:rPr lang="fr-BE" smtClean="0"/>
              <a:pPr/>
              <a:t>‹N°›</a:t>
            </a:fld>
            <a:endParaRPr lang="fr-BE"/>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pour modifier le style du titre</a:t>
            </a:r>
            <a:endParaRPr lang="fr-BE"/>
          </a:p>
        </p:txBody>
      </p:sp>
      <p:sp>
        <p:nvSpPr>
          <p:cNvPr id="3" name="Espace réservé de la date 2"/>
          <p:cNvSpPr>
            <a:spLocks noGrp="1"/>
          </p:cNvSpPr>
          <p:nvPr>
            <p:ph type="dt" sz="half" idx="10"/>
          </p:nvPr>
        </p:nvSpPr>
        <p:spPr/>
        <p:txBody>
          <a:bodyPr/>
          <a:lstStyle/>
          <a:p>
            <a:fld id="{CAFD0814-286B-4C6B-8BDA-5015D5E2BA53}" type="datetime1">
              <a:rPr lang="fr-FR" smtClean="0"/>
              <a:pPr/>
              <a:t>22/04/2023</a:t>
            </a:fld>
            <a:endParaRPr lang="fr-BE"/>
          </a:p>
        </p:txBody>
      </p:sp>
      <p:sp>
        <p:nvSpPr>
          <p:cNvPr id="4" name="Espace réservé du pied de page 3"/>
          <p:cNvSpPr>
            <a:spLocks noGrp="1"/>
          </p:cNvSpPr>
          <p:nvPr>
            <p:ph type="ftr" sz="quarter" idx="11"/>
          </p:nvPr>
        </p:nvSpPr>
        <p:spPr/>
        <p:txBody>
          <a:bodyPr/>
          <a:lstStyle/>
          <a:p>
            <a:r>
              <a:rPr lang="fr-BE"/>
              <a:t>F.Morlon ; A.Gouget ; F.Maufoy ;  K Mazalovic (UFR des sciences de santé Dijon)</a:t>
            </a:r>
          </a:p>
        </p:txBody>
      </p:sp>
      <p:sp>
        <p:nvSpPr>
          <p:cNvPr id="5" name="Espace réservé du numéro de diapositive 4"/>
          <p:cNvSpPr>
            <a:spLocks noGrp="1"/>
          </p:cNvSpPr>
          <p:nvPr>
            <p:ph type="sldNum" sz="quarter" idx="12"/>
          </p:nvPr>
        </p:nvSpPr>
        <p:spPr/>
        <p:txBody>
          <a:bodyPr/>
          <a:lstStyle/>
          <a:p>
            <a:fld id="{CF4668DC-857F-487D-BFFA-8C0CA5037977}" type="slidenum">
              <a:rPr lang="fr-BE" smtClean="0"/>
              <a:pPr/>
              <a:t>‹N°›</a:t>
            </a:fld>
            <a:endParaRPr lang="fr-BE"/>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84175312-FB3D-4740-8408-A608A1F2655D}" type="datetime1">
              <a:rPr lang="fr-FR" smtClean="0"/>
              <a:pPr/>
              <a:t>22/04/2023</a:t>
            </a:fld>
            <a:endParaRPr lang="fr-BE"/>
          </a:p>
        </p:txBody>
      </p:sp>
      <p:sp>
        <p:nvSpPr>
          <p:cNvPr id="3" name="Espace réservé du pied de page 2"/>
          <p:cNvSpPr>
            <a:spLocks noGrp="1"/>
          </p:cNvSpPr>
          <p:nvPr>
            <p:ph type="ftr" sz="quarter" idx="11"/>
          </p:nvPr>
        </p:nvSpPr>
        <p:spPr/>
        <p:txBody>
          <a:bodyPr/>
          <a:lstStyle/>
          <a:p>
            <a:r>
              <a:rPr lang="fr-BE"/>
              <a:t>F.Morlon ; A.Gouget ; F.Maufoy ;  K Mazalovic (UFR des sciences de santé Dijon)</a:t>
            </a:r>
          </a:p>
        </p:txBody>
      </p:sp>
      <p:sp>
        <p:nvSpPr>
          <p:cNvPr id="4" name="Espace réservé du numéro de diapositive 3"/>
          <p:cNvSpPr>
            <a:spLocks noGrp="1"/>
          </p:cNvSpPr>
          <p:nvPr>
            <p:ph type="sldNum" sz="quarter" idx="12"/>
          </p:nvPr>
        </p:nvSpPr>
        <p:spPr/>
        <p:txBody>
          <a:bodyPr/>
          <a:lstStyle/>
          <a:p>
            <a:fld id="{CF4668DC-857F-487D-BFFA-8C0CA5037977}" type="slidenum">
              <a:rPr lang="fr-BE" smtClean="0"/>
              <a:pPr/>
              <a:t>‹N°›</a:t>
            </a:fld>
            <a:endParaRPr lang="fr-BE"/>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a:t>Cliquez pour modifier le style du titre</a:t>
            </a:r>
            <a:endParaRPr lang="fr-BE"/>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BE"/>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5" name="Espace réservé de la date 4"/>
          <p:cNvSpPr>
            <a:spLocks noGrp="1"/>
          </p:cNvSpPr>
          <p:nvPr>
            <p:ph type="dt" sz="half" idx="10"/>
          </p:nvPr>
        </p:nvSpPr>
        <p:spPr/>
        <p:txBody>
          <a:bodyPr/>
          <a:lstStyle/>
          <a:p>
            <a:fld id="{82FBBF43-7B4E-42B7-B745-2DC3F7CC8AF6}" type="datetime1">
              <a:rPr lang="fr-FR" smtClean="0"/>
              <a:pPr/>
              <a:t>22/04/2023</a:t>
            </a:fld>
            <a:endParaRPr lang="fr-BE"/>
          </a:p>
        </p:txBody>
      </p:sp>
      <p:sp>
        <p:nvSpPr>
          <p:cNvPr id="6" name="Espace réservé du pied de page 5"/>
          <p:cNvSpPr>
            <a:spLocks noGrp="1"/>
          </p:cNvSpPr>
          <p:nvPr>
            <p:ph type="ftr" sz="quarter" idx="11"/>
          </p:nvPr>
        </p:nvSpPr>
        <p:spPr/>
        <p:txBody>
          <a:bodyPr/>
          <a:lstStyle/>
          <a:p>
            <a:r>
              <a:rPr lang="fr-BE"/>
              <a:t>F.Morlon ; A.Gouget ; F.Maufoy ;  K Mazalovic (UFR des sciences de santé Dijon)</a:t>
            </a:r>
          </a:p>
        </p:txBody>
      </p:sp>
      <p:sp>
        <p:nvSpPr>
          <p:cNvPr id="7" name="Espace réservé du numéro de diapositive 6"/>
          <p:cNvSpPr>
            <a:spLocks noGrp="1"/>
          </p:cNvSpPr>
          <p:nvPr>
            <p:ph type="sldNum" sz="quarter" idx="12"/>
          </p:nvPr>
        </p:nvSpPr>
        <p:spPr/>
        <p:txBody>
          <a:bodyPr/>
          <a:lstStyle/>
          <a:p>
            <a:fld id="{CF4668DC-857F-487D-BFFA-8C0CA5037977}" type="slidenum">
              <a:rPr lang="fr-BE" smtClean="0"/>
              <a:pPr/>
              <a:t>‹N°›</a:t>
            </a:fld>
            <a:endParaRPr lang="fr-BE"/>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a:t>Cliquez pour modifier le style du titre</a:t>
            </a:r>
            <a:endParaRPr lang="fr-BE"/>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BE"/>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5" name="Espace réservé de la date 4"/>
          <p:cNvSpPr>
            <a:spLocks noGrp="1"/>
          </p:cNvSpPr>
          <p:nvPr>
            <p:ph type="dt" sz="half" idx="10"/>
          </p:nvPr>
        </p:nvSpPr>
        <p:spPr/>
        <p:txBody>
          <a:bodyPr/>
          <a:lstStyle/>
          <a:p>
            <a:fld id="{676CD72B-379E-4CC0-BF5A-FFB4AD655C2B}" type="datetime1">
              <a:rPr lang="fr-FR" smtClean="0"/>
              <a:pPr/>
              <a:t>22/04/2023</a:t>
            </a:fld>
            <a:endParaRPr lang="fr-BE"/>
          </a:p>
        </p:txBody>
      </p:sp>
      <p:sp>
        <p:nvSpPr>
          <p:cNvPr id="6" name="Espace réservé du pied de page 5"/>
          <p:cNvSpPr>
            <a:spLocks noGrp="1"/>
          </p:cNvSpPr>
          <p:nvPr>
            <p:ph type="ftr" sz="quarter" idx="11"/>
          </p:nvPr>
        </p:nvSpPr>
        <p:spPr/>
        <p:txBody>
          <a:bodyPr/>
          <a:lstStyle/>
          <a:p>
            <a:r>
              <a:rPr lang="fr-BE"/>
              <a:t>F.Morlon ; A.Gouget ; F.Maufoy ;  K Mazalovic (UFR des sciences de santé Dijon)</a:t>
            </a:r>
          </a:p>
        </p:txBody>
      </p:sp>
      <p:sp>
        <p:nvSpPr>
          <p:cNvPr id="7" name="Espace réservé du numéro de diapositive 6"/>
          <p:cNvSpPr>
            <a:spLocks noGrp="1"/>
          </p:cNvSpPr>
          <p:nvPr>
            <p:ph type="sldNum" sz="quarter" idx="12"/>
          </p:nvPr>
        </p:nvSpPr>
        <p:spPr/>
        <p:txBody>
          <a:bodyPr/>
          <a:lstStyle/>
          <a:p>
            <a:fld id="{CF4668DC-857F-487D-BFFA-8C0CA5037977}" type="slidenum">
              <a:rPr lang="fr-BE" smtClean="0"/>
              <a:pPr/>
              <a:t>‹N°›</a:t>
            </a:fld>
            <a:endParaRPr lang="fr-BE"/>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print">
            <a:lum/>
          </a:blip>
          <a:srcRect/>
          <a:stretch>
            <a:fillRect/>
          </a:stretch>
        </a:blipFill>
        <a:effectLst/>
      </p:bgPr>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fr-FR"/>
              <a:t>Cliquez pour modifier le style du titre</a:t>
            </a:r>
            <a:endParaRPr lang="fr-BE"/>
          </a:p>
        </p:txBody>
      </p:sp>
      <p:sp>
        <p:nvSpPr>
          <p:cNvPr id="3" name="Espace réservé du texte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BE"/>
          </a:p>
        </p:txBody>
      </p:sp>
      <p:sp>
        <p:nvSpPr>
          <p:cNvPr id="4" name="Espace réservé de la date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F399775-B5FB-4BAA-8917-8B12F04BAFA5}" type="datetime1">
              <a:rPr lang="fr-FR" smtClean="0"/>
              <a:pPr/>
              <a:t>22/04/2023</a:t>
            </a:fld>
            <a:endParaRPr lang="fr-BE"/>
          </a:p>
        </p:txBody>
      </p:sp>
      <p:sp>
        <p:nvSpPr>
          <p:cNvPr id="5" name="Espace réservé du pied de page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fr-BE"/>
              <a:t>F.Morlon ; A.Gouget ; F.Maufoy ;  K Mazalovic (UFR des sciences de santé Dijon)</a:t>
            </a:r>
          </a:p>
        </p:txBody>
      </p:sp>
      <p:sp>
        <p:nvSpPr>
          <p:cNvPr id="6" name="Espace réservé du numéro de diapositiv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F4668DC-857F-487D-BFFA-8C0CA5037977}" type="slidenum">
              <a:rPr lang="fr-BE" smtClean="0"/>
              <a:pPr/>
              <a:t>‹N°›</a:t>
            </a:fld>
            <a:endParaRPr lang="fr-BE"/>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179512" y="1268761"/>
            <a:ext cx="8964488" cy="3672408"/>
          </a:xfrm>
        </p:spPr>
        <p:txBody>
          <a:bodyPr>
            <a:normAutofit fontScale="90000"/>
          </a:bodyPr>
          <a:lstStyle/>
          <a:p>
            <a:r>
              <a:rPr lang="fr-FR" b="1" dirty="0"/>
              <a:t>30 Exercices pédagogiques ciblés pour le stage d’externat  </a:t>
            </a:r>
            <a:br>
              <a:rPr lang="fr-FR" b="1" dirty="0"/>
            </a:br>
            <a:br>
              <a:rPr lang="fr-FR" b="1" dirty="0"/>
            </a:br>
            <a:r>
              <a:rPr lang="fr-FR" sz="2700" b="1" dirty="0"/>
              <a:t>« Que peut-il se passer lors de l’accueil d’un externe ?  »</a:t>
            </a:r>
            <a:br>
              <a:rPr lang="fr-FR" b="1" dirty="0"/>
            </a:br>
            <a:br>
              <a:rPr lang="fr-FR" b="1" dirty="0"/>
            </a:br>
            <a:r>
              <a:rPr lang="fr-FR" sz="2700" b="1" dirty="0"/>
              <a:t>Livret  version 3 (Mars 2023)</a:t>
            </a:r>
            <a:br>
              <a:rPr lang="fr-FR" sz="2700" b="1" dirty="0"/>
            </a:br>
            <a:r>
              <a:rPr lang="fr-FR" sz="2700" b="1" dirty="0"/>
              <a:t>disponible sur www.cbge.fr</a:t>
            </a:r>
          </a:p>
        </p:txBody>
      </p:sp>
      <p:sp>
        <p:nvSpPr>
          <p:cNvPr id="3" name="Sous-titre 2"/>
          <p:cNvSpPr>
            <a:spLocks noGrp="1"/>
          </p:cNvSpPr>
          <p:nvPr>
            <p:ph type="subTitle" idx="1"/>
          </p:nvPr>
        </p:nvSpPr>
        <p:spPr>
          <a:xfrm>
            <a:off x="1371600" y="5229200"/>
            <a:ext cx="6400800" cy="1008112"/>
          </a:xfrm>
        </p:spPr>
        <p:txBody>
          <a:bodyPr>
            <a:normAutofit/>
          </a:bodyPr>
          <a:lstStyle/>
          <a:p>
            <a:r>
              <a:rPr lang="fr-FR" sz="2400" b="1" i="1" dirty="0" err="1">
                <a:solidFill>
                  <a:schemeClr val="accent1"/>
                </a:solidFill>
              </a:rPr>
              <a:t>F.Morlon</a:t>
            </a:r>
            <a:r>
              <a:rPr lang="fr-FR" sz="2400" b="1" i="1" dirty="0">
                <a:solidFill>
                  <a:schemeClr val="accent1"/>
                </a:solidFill>
              </a:rPr>
              <a:t>, </a:t>
            </a:r>
            <a:r>
              <a:rPr lang="fr-FR" sz="2400" b="1" i="1" dirty="0" err="1">
                <a:solidFill>
                  <a:schemeClr val="accent1"/>
                </a:solidFill>
              </a:rPr>
              <a:t>A.Gouget</a:t>
            </a:r>
            <a:r>
              <a:rPr lang="fr-FR" sz="2400" b="1" i="1" dirty="0">
                <a:solidFill>
                  <a:schemeClr val="accent1"/>
                </a:solidFill>
              </a:rPr>
              <a:t>, </a:t>
            </a:r>
            <a:r>
              <a:rPr lang="fr-FR" sz="2400" b="1" i="1" dirty="0" err="1">
                <a:solidFill>
                  <a:schemeClr val="accent1"/>
                </a:solidFill>
              </a:rPr>
              <a:t>K.Mazalovic</a:t>
            </a:r>
            <a:endParaRPr lang="fr-FR" sz="2400" b="1" i="1" dirty="0">
              <a:solidFill>
                <a:schemeClr val="accent1"/>
              </a:solidFill>
            </a:endParaRPr>
          </a:p>
          <a:p>
            <a:r>
              <a:rPr lang="fr-FR" sz="2400" b="1" i="1" dirty="0">
                <a:solidFill>
                  <a:schemeClr val="accent1"/>
                </a:solidFill>
              </a:rPr>
              <a:t>UFR des Sciences de Santé Dijon</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re 5"/>
          <p:cNvSpPr>
            <a:spLocks noGrp="1"/>
          </p:cNvSpPr>
          <p:nvPr>
            <p:ph type="title"/>
          </p:nvPr>
        </p:nvSpPr>
        <p:spPr>
          <a:xfrm>
            <a:off x="457200" y="548680"/>
            <a:ext cx="3322712" cy="1368152"/>
          </a:xfrm>
        </p:spPr>
        <p:txBody>
          <a:bodyPr/>
          <a:lstStyle/>
          <a:p>
            <a:r>
              <a:rPr lang="fr-FR" dirty="0"/>
              <a:t>Exercices pédagogiques : </a:t>
            </a:r>
            <a:br>
              <a:rPr lang="fr-FR" dirty="0"/>
            </a:br>
            <a:r>
              <a:rPr lang="fr-FR" dirty="0"/>
              <a:t>« que peut-il se passer lors de l’accueil d’un externe ? »</a:t>
            </a:r>
          </a:p>
        </p:txBody>
      </p:sp>
      <p:pic>
        <p:nvPicPr>
          <p:cNvPr id="1026" name="Picture 2"/>
          <p:cNvPicPr>
            <a:picLocks noGrp="1" noChangeAspect="1" noChangeArrowheads="1"/>
          </p:cNvPicPr>
          <p:nvPr>
            <p:ph idx="1"/>
          </p:nvPr>
        </p:nvPicPr>
        <p:blipFill>
          <a:blip r:embed="rId2" cstate="print"/>
          <a:stretch>
            <a:fillRect/>
          </a:stretch>
        </p:blipFill>
        <p:spPr bwMode="auto">
          <a:xfrm>
            <a:off x="4154745" y="273050"/>
            <a:ext cx="3952360" cy="5853113"/>
          </a:xfrm>
          <a:prstGeom prst="rect">
            <a:avLst/>
          </a:prstGeom>
          <a:noFill/>
          <a:ln w="9525">
            <a:noFill/>
            <a:miter lim="800000"/>
            <a:headEnd/>
            <a:tailEnd/>
          </a:ln>
        </p:spPr>
      </p:pic>
      <p:sp>
        <p:nvSpPr>
          <p:cNvPr id="7" name="Espace réservé du texte 6"/>
          <p:cNvSpPr>
            <a:spLocks noGrp="1"/>
          </p:cNvSpPr>
          <p:nvPr>
            <p:ph type="body" sz="half" idx="2"/>
          </p:nvPr>
        </p:nvSpPr>
        <p:spPr>
          <a:xfrm>
            <a:off x="457200" y="2132856"/>
            <a:ext cx="3008313" cy="3993307"/>
          </a:xfrm>
        </p:spPr>
        <p:txBody>
          <a:bodyPr>
            <a:normAutofit/>
          </a:bodyPr>
          <a:lstStyle/>
          <a:p>
            <a:r>
              <a:rPr lang="fr-FR" sz="1600" b="1" dirty="0"/>
              <a:t>Mode d’emploi : </a:t>
            </a:r>
          </a:p>
          <a:p>
            <a:pPr algn="just">
              <a:buFontTx/>
              <a:buChar char="-"/>
            </a:pPr>
            <a:r>
              <a:rPr lang="fr-FR" sz="1600" b="1" dirty="0"/>
              <a:t>Choisir une entrée dans le tableau (page ci après) = par moment de la consultation ou par compétence</a:t>
            </a:r>
          </a:p>
          <a:p>
            <a:pPr algn="just">
              <a:buFontTx/>
              <a:buChar char="-"/>
            </a:pPr>
            <a:r>
              <a:rPr lang="fr-FR" sz="1600" b="1" dirty="0"/>
              <a:t> Prendre connaissance du ou des exercices</a:t>
            </a:r>
          </a:p>
          <a:p>
            <a:pPr algn="just">
              <a:buFontTx/>
              <a:buChar char="-"/>
            </a:pPr>
            <a:r>
              <a:rPr lang="fr-FR" sz="1600" b="1" dirty="0"/>
              <a:t> Possibilité de cibler les savoirs (st = savoir théorique ; </a:t>
            </a:r>
            <a:r>
              <a:rPr lang="fr-FR" sz="1600" b="1" dirty="0" err="1"/>
              <a:t>sf</a:t>
            </a:r>
            <a:r>
              <a:rPr lang="fr-FR" sz="1600" b="1" dirty="0"/>
              <a:t> = savoir faire ; </a:t>
            </a:r>
            <a:r>
              <a:rPr lang="fr-FR" sz="1600" b="1" dirty="0" err="1"/>
              <a:t>sê</a:t>
            </a:r>
            <a:r>
              <a:rPr lang="fr-FR" sz="1600" b="1" dirty="0"/>
              <a:t> = savoir être)</a:t>
            </a:r>
          </a:p>
          <a:p>
            <a:pPr algn="just">
              <a:buFontTx/>
              <a:buChar char="-"/>
            </a:pPr>
            <a:r>
              <a:rPr lang="fr-FR" sz="1600" b="1" dirty="0"/>
              <a:t>Application lors de la consultation ou lors d’un temps de rétroaction </a:t>
            </a:r>
          </a:p>
          <a:p>
            <a:pPr algn="just">
              <a:buFontTx/>
              <a:buChar char="-"/>
            </a:pPr>
            <a:endParaRPr lang="fr-FR" sz="1600" b="1" dirty="0"/>
          </a:p>
        </p:txBody>
      </p:sp>
      <p:sp>
        <p:nvSpPr>
          <p:cNvPr id="11" name="Titre 5"/>
          <p:cNvSpPr txBox="1">
            <a:spLocks/>
          </p:cNvSpPr>
          <p:nvPr/>
        </p:nvSpPr>
        <p:spPr>
          <a:xfrm>
            <a:off x="323528" y="692696"/>
            <a:ext cx="3008313" cy="1368152"/>
          </a:xfrm>
          <a:prstGeom prst="rect">
            <a:avLst/>
          </a:prstGeom>
        </p:spPr>
        <p:txBody>
          <a:bodyPr vert="horz" lIns="91440" tIns="45720" rIns="91440" bIns="45720" rtlCol="0" anchor="b">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fr-FR" sz="2000" b="1" i="0" u="none" strike="noStrike" kern="1200" cap="none" spc="0" normalizeH="0" baseline="0" noProof="0" dirty="0">
              <a:ln>
                <a:noFill/>
              </a:ln>
              <a:solidFill>
                <a:schemeClr val="tx1"/>
              </a:solidFill>
              <a:effectLst/>
              <a:uLnTx/>
              <a:uFillTx/>
              <a:latin typeface="+mj-lt"/>
              <a:ea typeface="+mj-ea"/>
              <a:cs typeface="+mj-cs"/>
            </a:endParaRPr>
          </a:p>
        </p:txBody>
      </p:sp>
      <p:sp>
        <p:nvSpPr>
          <p:cNvPr id="9" name="Espace réservé du numéro de diapositive 8"/>
          <p:cNvSpPr>
            <a:spLocks noGrp="1"/>
          </p:cNvSpPr>
          <p:nvPr>
            <p:ph type="sldNum" sz="quarter" idx="12"/>
          </p:nvPr>
        </p:nvSpPr>
        <p:spPr/>
        <p:txBody>
          <a:bodyPr/>
          <a:lstStyle/>
          <a:p>
            <a:fld id="{CF4668DC-857F-487D-BFFA-8C0CA5037977}" type="slidenum">
              <a:rPr lang="fr-BE" smtClean="0"/>
              <a:pPr/>
              <a:t>2</a:t>
            </a:fld>
            <a:endParaRPr lang="fr-BE"/>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683568" y="0"/>
            <a:ext cx="7704856" cy="764704"/>
          </a:xfrm>
        </p:spPr>
        <p:txBody>
          <a:bodyPr>
            <a:normAutofit/>
          </a:bodyPr>
          <a:lstStyle/>
          <a:p>
            <a:pPr algn="ctr"/>
            <a:r>
              <a:rPr lang="fr-FR" sz="4000" dirty="0"/>
              <a:t>Le tableau synthétique </a:t>
            </a:r>
            <a:r>
              <a:rPr lang="fr-FR" sz="3200" dirty="0"/>
              <a:t>(Mars 2023)</a:t>
            </a:r>
          </a:p>
        </p:txBody>
      </p:sp>
      <p:graphicFrame>
        <p:nvGraphicFramePr>
          <p:cNvPr id="4" name="Espace réservé du contenu 3"/>
          <p:cNvGraphicFramePr>
            <a:graphicFrameLocks noGrp="1"/>
          </p:cNvGraphicFramePr>
          <p:nvPr>
            <p:ph idx="1"/>
            <p:extLst>
              <p:ext uri="{D42A27DB-BD31-4B8C-83A1-F6EECF244321}">
                <p14:modId xmlns:p14="http://schemas.microsoft.com/office/powerpoint/2010/main" val="849895360"/>
              </p:ext>
            </p:extLst>
          </p:nvPr>
        </p:nvGraphicFramePr>
        <p:xfrm>
          <a:off x="323528" y="931918"/>
          <a:ext cx="8640960" cy="5788776"/>
        </p:xfrm>
        <a:graphic>
          <a:graphicData uri="http://schemas.openxmlformats.org/drawingml/2006/table">
            <a:tbl>
              <a:tblPr firstRow="1" bandRow="1">
                <a:tableStyleId>{5C22544A-7EE6-4342-B048-85BDC9FD1C3A}</a:tableStyleId>
              </a:tblPr>
              <a:tblGrid>
                <a:gridCol w="1368152">
                  <a:extLst>
                    <a:ext uri="{9D8B030D-6E8A-4147-A177-3AD203B41FA5}">
                      <a16:colId xmlns:a16="http://schemas.microsoft.com/office/drawing/2014/main" val="20000"/>
                    </a:ext>
                  </a:extLst>
                </a:gridCol>
                <a:gridCol w="1224136">
                  <a:extLst>
                    <a:ext uri="{9D8B030D-6E8A-4147-A177-3AD203B41FA5}">
                      <a16:colId xmlns:a16="http://schemas.microsoft.com/office/drawing/2014/main" val="20001"/>
                    </a:ext>
                  </a:extLst>
                </a:gridCol>
                <a:gridCol w="792088">
                  <a:extLst>
                    <a:ext uri="{9D8B030D-6E8A-4147-A177-3AD203B41FA5}">
                      <a16:colId xmlns:a16="http://schemas.microsoft.com/office/drawing/2014/main" val="20002"/>
                    </a:ext>
                  </a:extLst>
                </a:gridCol>
                <a:gridCol w="1080120">
                  <a:extLst>
                    <a:ext uri="{9D8B030D-6E8A-4147-A177-3AD203B41FA5}">
                      <a16:colId xmlns:a16="http://schemas.microsoft.com/office/drawing/2014/main" val="20003"/>
                    </a:ext>
                  </a:extLst>
                </a:gridCol>
                <a:gridCol w="864096">
                  <a:extLst>
                    <a:ext uri="{9D8B030D-6E8A-4147-A177-3AD203B41FA5}">
                      <a16:colId xmlns:a16="http://schemas.microsoft.com/office/drawing/2014/main" val="20004"/>
                    </a:ext>
                  </a:extLst>
                </a:gridCol>
                <a:gridCol w="1224136">
                  <a:extLst>
                    <a:ext uri="{9D8B030D-6E8A-4147-A177-3AD203B41FA5}">
                      <a16:colId xmlns:a16="http://schemas.microsoft.com/office/drawing/2014/main" val="20005"/>
                    </a:ext>
                  </a:extLst>
                </a:gridCol>
                <a:gridCol w="1080120">
                  <a:extLst>
                    <a:ext uri="{9D8B030D-6E8A-4147-A177-3AD203B41FA5}">
                      <a16:colId xmlns:a16="http://schemas.microsoft.com/office/drawing/2014/main" val="20006"/>
                    </a:ext>
                  </a:extLst>
                </a:gridCol>
                <a:gridCol w="1008112">
                  <a:extLst>
                    <a:ext uri="{9D8B030D-6E8A-4147-A177-3AD203B41FA5}">
                      <a16:colId xmlns:a16="http://schemas.microsoft.com/office/drawing/2014/main" val="20007"/>
                    </a:ext>
                  </a:extLst>
                </a:gridCol>
              </a:tblGrid>
              <a:tr h="1840084">
                <a:tc>
                  <a:txBody>
                    <a:bodyPr/>
                    <a:lstStyle/>
                    <a:p>
                      <a:pPr algn="ctr"/>
                      <a:endParaRPr lang="fr-FR" dirty="0"/>
                    </a:p>
                  </a:txBody>
                  <a:tcPr marT="151200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blipFill>
                      <a:blip r:embed="rId2"/>
                      <a:stretch>
                        <a:fillRect/>
                      </a:stretch>
                    </a:blipFill>
                  </a:tcPr>
                </a:tc>
                <a:tc>
                  <a:txBody>
                    <a:bodyPr/>
                    <a:lstStyle/>
                    <a:p>
                      <a:pPr algn="ctr"/>
                      <a:r>
                        <a:rPr lang="fr-FR" sz="1400" dirty="0">
                          <a:solidFill>
                            <a:schemeClr val="tx1"/>
                          </a:solidFill>
                        </a:rPr>
                        <a:t>Relation</a:t>
                      </a:r>
                    </a:p>
                    <a:p>
                      <a:pPr algn="ctr"/>
                      <a:endParaRPr lang="fr-FR" sz="1400" dirty="0">
                        <a:solidFill>
                          <a:schemeClr val="tx1"/>
                        </a:solidFill>
                      </a:endParaRPr>
                    </a:p>
                    <a:p>
                      <a:pPr algn="ctr"/>
                      <a:r>
                        <a:rPr lang="fr-FR" sz="1400" dirty="0" err="1">
                          <a:solidFill>
                            <a:schemeClr val="tx1"/>
                          </a:solidFill>
                        </a:rPr>
                        <a:t>Communi</a:t>
                      </a:r>
                      <a:r>
                        <a:rPr lang="fr-FR" sz="1400" dirty="0">
                          <a:solidFill>
                            <a:schemeClr val="tx1"/>
                          </a:solidFill>
                        </a:rPr>
                        <a:t>-</a:t>
                      </a:r>
                    </a:p>
                    <a:p>
                      <a:pPr algn="ctr"/>
                      <a:r>
                        <a:rPr lang="fr-FR" sz="1400" dirty="0">
                          <a:solidFill>
                            <a:schemeClr val="tx1"/>
                          </a:solidFill>
                        </a:rPr>
                        <a:t>Cation</a:t>
                      </a:r>
                    </a:p>
                    <a:p>
                      <a:pPr algn="ctr"/>
                      <a:endParaRPr lang="fr-FR" sz="1400" dirty="0">
                        <a:solidFill>
                          <a:schemeClr val="tx1"/>
                        </a:solidFill>
                      </a:endParaRPr>
                    </a:p>
                    <a:p>
                      <a:pPr algn="ctr"/>
                      <a:r>
                        <a:rPr lang="fr-FR" sz="1400" dirty="0">
                          <a:solidFill>
                            <a:schemeClr val="tx1"/>
                          </a:solidFill>
                        </a:rPr>
                        <a:t>Approche centrée patient</a:t>
                      </a:r>
                    </a:p>
                    <a:p>
                      <a:pPr algn="ctr"/>
                      <a:endParaRPr lang="fr-FR" sz="1400" dirty="0">
                        <a:solidFill>
                          <a:schemeClr val="tx1"/>
                        </a:solidFill>
                      </a:endParaRPr>
                    </a:p>
                  </a:txBody>
                  <a:tcPr marT="108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blipFill>
                      <a:blip r:embed="rId3"/>
                      <a:tile tx="0" ty="0" sx="100000" sy="100000" flip="none" algn="tl"/>
                    </a:blipFill>
                  </a:tcPr>
                </a:tc>
                <a:tc>
                  <a:txBody>
                    <a:bodyPr/>
                    <a:lstStyle/>
                    <a:p>
                      <a:pPr algn="ctr"/>
                      <a:r>
                        <a:rPr lang="fr-FR" sz="1400" dirty="0">
                          <a:solidFill>
                            <a:schemeClr val="tx1"/>
                          </a:solidFill>
                        </a:rPr>
                        <a:t>Globalité</a:t>
                      </a:r>
                    </a:p>
                    <a:p>
                      <a:pPr algn="ctr"/>
                      <a:r>
                        <a:rPr lang="fr-FR" sz="1400" dirty="0">
                          <a:solidFill>
                            <a:schemeClr val="tx1"/>
                          </a:solidFill>
                        </a:rPr>
                        <a:t>Complexité</a:t>
                      </a:r>
                    </a:p>
                  </a:txBody>
                  <a:tcPr marL="36000" marR="36000" marT="36000" marB="36000" vert="vert270"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blipFill>
                      <a:blip r:embed="rId3"/>
                      <a:tile tx="0" ty="0" sx="100000" sy="100000" flip="none" algn="tl"/>
                    </a:blipFill>
                  </a:tcPr>
                </a:tc>
                <a:tc>
                  <a:txBody>
                    <a:bodyPr/>
                    <a:lstStyle/>
                    <a:p>
                      <a:pPr algn="ctr"/>
                      <a:r>
                        <a:rPr lang="fr-FR" sz="1400" dirty="0">
                          <a:solidFill>
                            <a:schemeClr val="tx1"/>
                          </a:solidFill>
                        </a:rPr>
                        <a:t>Education</a:t>
                      </a:r>
                    </a:p>
                    <a:p>
                      <a:pPr algn="ctr"/>
                      <a:endParaRPr lang="fr-FR" sz="1400" dirty="0">
                        <a:solidFill>
                          <a:schemeClr val="tx1"/>
                        </a:solidFill>
                      </a:endParaRPr>
                    </a:p>
                    <a:p>
                      <a:pPr algn="ctr"/>
                      <a:r>
                        <a:rPr lang="fr-FR" sz="1400" dirty="0">
                          <a:solidFill>
                            <a:schemeClr val="tx1"/>
                          </a:solidFill>
                        </a:rPr>
                        <a:t>Prévention</a:t>
                      </a:r>
                    </a:p>
                    <a:p>
                      <a:pPr algn="ctr"/>
                      <a:endParaRPr lang="fr-FR" sz="1400" dirty="0">
                        <a:solidFill>
                          <a:schemeClr val="tx1"/>
                        </a:solidFill>
                      </a:endParaRPr>
                    </a:p>
                    <a:p>
                      <a:pPr algn="ctr"/>
                      <a:r>
                        <a:rPr lang="fr-FR" sz="1400" dirty="0">
                          <a:solidFill>
                            <a:schemeClr val="tx1"/>
                          </a:solidFill>
                        </a:rPr>
                        <a:t>Santé </a:t>
                      </a:r>
                      <a:r>
                        <a:rPr lang="fr-FR" sz="1400" dirty="0" err="1">
                          <a:solidFill>
                            <a:schemeClr val="tx1"/>
                          </a:solidFill>
                        </a:rPr>
                        <a:t>ind</a:t>
                      </a:r>
                      <a:endParaRPr lang="fr-FR" sz="1400" dirty="0">
                        <a:solidFill>
                          <a:schemeClr val="tx1"/>
                        </a:solidFill>
                      </a:endParaRPr>
                    </a:p>
                    <a:p>
                      <a:pPr algn="ctr"/>
                      <a:r>
                        <a:rPr lang="fr-FR" sz="1400" dirty="0">
                          <a:solidFill>
                            <a:schemeClr val="tx1"/>
                          </a:solidFill>
                        </a:rPr>
                        <a:t>Santé </a:t>
                      </a:r>
                      <a:r>
                        <a:rPr lang="fr-FR" sz="1400" dirty="0" err="1">
                          <a:solidFill>
                            <a:schemeClr val="tx1"/>
                          </a:solidFill>
                        </a:rPr>
                        <a:t>comm</a:t>
                      </a:r>
                      <a:endParaRPr lang="fr-FR" sz="1400" dirty="0">
                        <a:solidFill>
                          <a:schemeClr val="tx1"/>
                        </a:solidFill>
                      </a:endParaRPr>
                    </a:p>
                  </a:txBody>
                  <a:tcPr marL="36000" marR="36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blipFill>
                      <a:blip r:embed="rId3"/>
                      <a:tile tx="0" ty="0" sx="100000" sy="100000" flip="none" algn="tl"/>
                    </a:blipFill>
                  </a:tcPr>
                </a:tc>
                <a:tc>
                  <a:txBody>
                    <a:bodyPr/>
                    <a:lstStyle/>
                    <a:p>
                      <a:pPr algn="ctr"/>
                      <a:r>
                        <a:rPr lang="fr-FR" sz="1400" dirty="0">
                          <a:solidFill>
                            <a:schemeClr val="tx1"/>
                          </a:solidFill>
                        </a:rPr>
                        <a:t>1</a:t>
                      </a:r>
                      <a:r>
                        <a:rPr lang="fr-FR" sz="1400" baseline="30000" dirty="0">
                          <a:solidFill>
                            <a:schemeClr val="tx1"/>
                          </a:solidFill>
                        </a:rPr>
                        <a:t>er</a:t>
                      </a:r>
                      <a:r>
                        <a:rPr lang="fr-FR" sz="1400" dirty="0">
                          <a:solidFill>
                            <a:schemeClr val="tx1"/>
                          </a:solidFill>
                        </a:rPr>
                        <a:t> recours</a:t>
                      </a:r>
                    </a:p>
                    <a:p>
                      <a:pPr algn="ctr"/>
                      <a:r>
                        <a:rPr lang="fr-FR" sz="1400" dirty="0">
                          <a:solidFill>
                            <a:schemeClr val="tx1"/>
                          </a:solidFill>
                        </a:rPr>
                        <a:t>Urgence</a:t>
                      </a:r>
                    </a:p>
                    <a:p>
                      <a:pPr algn="ctr"/>
                      <a:endParaRPr lang="fr-FR" sz="1400" dirty="0">
                        <a:solidFill>
                          <a:schemeClr val="tx1"/>
                        </a:solidFill>
                      </a:endParaRPr>
                    </a:p>
                  </a:txBody>
                  <a:tcPr marL="36000" marR="36000" marT="36000" marB="36000" vert="vert270"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blipFill>
                      <a:blip r:embed="rId3"/>
                      <a:tile tx="0" ty="0" sx="100000" sy="100000" flip="none" algn="tl"/>
                    </a:blipFill>
                  </a:tcPr>
                </a:tc>
                <a:tc>
                  <a:txBody>
                    <a:bodyPr/>
                    <a:lstStyle/>
                    <a:p>
                      <a:pPr algn="ctr"/>
                      <a:r>
                        <a:rPr lang="fr-FR" sz="1600" dirty="0">
                          <a:solidFill>
                            <a:schemeClr val="tx1"/>
                          </a:solidFill>
                        </a:rPr>
                        <a:t>Continuité</a:t>
                      </a:r>
                    </a:p>
                    <a:p>
                      <a:pPr algn="ctr"/>
                      <a:endParaRPr lang="fr-FR" sz="1600" dirty="0">
                        <a:solidFill>
                          <a:schemeClr val="tx1"/>
                        </a:solidFill>
                      </a:endParaRPr>
                    </a:p>
                    <a:p>
                      <a:pPr algn="ctr"/>
                      <a:r>
                        <a:rPr lang="fr-FR" sz="1600" dirty="0" err="1">
                          <a:solidFill>
                            <a:schemeClr val="tx1"/>
                          </a:solidFill>
                        </a:rPr>
                        <a:t>Suvi</a:t>
                      </a:r>
                      <a:endParaRPr lang="fr-FR" sz="1600" dirty="0">
                        <a:solidFill>
                          <a:schemeClr val="tx1"/>
                        </a:solidFill>
                      </a:endParaRPr>
                    </a:p>
                    <a:p>
                      <a:pPr algn="ctr"/>
                      <a:endParaRPr lang="fr-FR" sz="1600" dirty="0">
                        <a:solidFill>
                          <a:schemeClr val="tx1"/>
                        </a:solidFill>
                      </a:endParaRPr>
                    </a:p>
                    <a:p>
                      <a:pPr algn="ctr"/>
                      <a:r>
                        <a:rPr lang="fr-FR" sz="1600" dirty="0">
                          <a:solidFill>
                            <a:schemeClr val="tx1"/>
                          </a:solidFill>
                        </a:rPr>
                        <a:t>Coordination</a:t>
                      </a:r>
                    </a:p>
                  </a:txBody>
                  <a:tcPr marL="36000" marR="36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blipFill>
                      <a:blip r:embed="rId3"/>
                      <a:tile tx="0" ty="0" sx="100000" sy="100000" flip="none" algn="tl"/>
                    </a:blipFill>
                  </a:tcPr>
                </a:tc>
                <a:tc>
                  <a:txBody>
                    <a:bodyPr/>
                    <a:lstStyle/>
                    <a:p>
                      <a:pPr algn="ctr"/>
                      <a:r>
                        <a:rPr lang="fr-FR" sz="1400" dirty="0">
                          <a:solidFill>
                            <a:schemeClr val="tx1"/>
                          </a:solidFill>
                        </a:rPr>
                        <a:t>Professionnalisme</a:t>
                      </a:r>
                    </a:p>
                  </a:txBody>
                  <a:tcPr marT="108000" vert="vert270"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blipFill>
                      <a:blip r:embed="rId3"/>
                      <a:tile tx="0" ty="0" sx="100000" sy="100000" flip="none" algn="tl"/>
                    </a:blipFill>
                  </a:tcPr>
                </a:tc>
                <a:tc>
                  <a:txBody>
                    <a:bodyPr/>
                    <a:lstStyle/>
                    <a:p>
                      <a:pPr algn="ctr"/>
                      <a:r>
                        <a:rPr lang="fr-FR" sz="1600" dirty="0">
                          <a:solidFill>
                            <a:schemeClr val="tx1"/>
                          </a:solidFill>
                        </a:rPr>
                        <a:t>Exercices</a:t>
                      </a:r>
                      <a:r>
                        <a:rPr lang="fr-FR" sz="1600" baseline="0" dirty="0">
                          <a:solidFill>
                            <a:schemeClr val="tx1"/>
                          </a:solidFill>
                        </a:rPr>
                        <a:t> divers</a:t>
                      </a:r>
                      <a:endParaRPr lang="fr-FR" sz="1600" dirty="0">
                        <a:solidFill>
                          <a:schemeClr val="tx1"/>
                        </a:solidFill>
                      </a:endParaRPr>
                    </a:p>
                  </a:txBody>
                  <a:tcPr marT="108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blipFill>
                      <a:blip r:embed="rId3"/>
                      <a:tile tx="0" ty="0" sx="100000" sy="100000" flip="none" algn="tl"/>
                    </a:blipFill>
                  </a:tcPr>
                </a:tc>
                <a:extLst>
                  <a:ext uri="{0D108BD9-81ED-4DB2-BD59-A6C34878D82A}">
                    <a16:rowId xmlns:a16="http://schemas.microsoft.com/office/drawing/2014/main" val="10000"/>
                  </a:ext>
                </a:extLst>
              </a:tr>
              <a:tr h="612943">
                <a:tc>
                  <a:txBody>
                    <a:bodyPr/>
                    <a:lstStyle/>
                    <a:p>
                      <a:pPr algn="ctr"/>
                      <a:r>
                        <a:rPr lang="fr-FR" sz="1600" dirty="0"/>
                        <a:t>Avant entretien</a:t>
                      </a:r>
                    </a:p>
                  </a:txBody>
                  <a:tcPr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blipFill>
                      <a:blip r:embed="rId4"/>
                      <a:tile tx="0" ty="0" sx="100000" sy="100000" flip="none" algn="tl"/>
                    </a:blipFill>
                  </a:tcPr>
                </a:tc>
                <a:tc>
                  <a:txBody>
                    <a:bodyPr/>
                    <a:lstStyle/>
                    <a:p>
                      <a:pPr algn="ctr"/>
                      <a:r>
                        <a:rPr lang="fr-FR" dirty="0"/>
                        <a:t>7.9.10. </a:t>
                      </a:r>
                      <a:r>
                        <a:rPr lang="fr-FR" baseline="0" dirty="0"/>
                        <a:t>15</a:t>
                      </a:r>
                      <a:endParaRPr lang="fr-FR" dirty="0"/>
                    </a:p>
                  </a:txBody>
                  <a:tcPr marL="36000" marR="36000" marT="36000" marB="36000"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fr-FR" dirty="0"/>
                        <a:t>1.2</a:t>
                      </a:r>
                    </a:p>
                  </a:txBody>
                  <a:tcPr marL="36000" marR="36000" marT="36000" marB="36000"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fr-FR" dirty="0"/>
                        <a:t>1.3.21</a:t>
                      </a:r>
                    </a:p>
                  </a:txBody>
                  <a:tcPr marL="36000" marR="36000" marT="36000" marB="36000"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fr-FR" dirty="0"/>
                        <a:t>1.21.24</a:t>
                      </a:r>
                    </a:p>
                  </a:txBody>
                  <a:tcPr marL="36000" marR="36000" marT="36000" marB="36000"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fr-FR" dirty="0"/>
                        <a:t>21</a:t>
                      </a:r>
                    </a:p>
                  </a:txBody>
                  <a:tcPr marL="36000" marR="36000" marT="36000" marB="36000"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fr-FR" dirty="0"/>
                        <a:t>7</a:t>
                      </a:r>
                    </a:p>
                  </a:txBody>
                  <a:tcPr marL="36000" marR="36000" marT="36000" marB="36000"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fr-FR" dirty="0"/>
                    </a:p>
                  </a:txBody>
                  <a:tcPr marL="36000" marR="36000" marT="36000" marB="36000"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1"/>
                  </a:ext>
                </a:extLst>
              </a:tr>
              <a:tr h="612943">
                <a:tc>
                  <a:txBody>
                    <a:bodyPr/>
                    <a:lstStyle/>
                    <a:p>
                      <a:pPr algn="ctr"/>
                      <a:r>
                        <a:rPr lang="fr-FR" sz="1600" dirty="0"/>
                        <a:t>Ecoute</a:t>
                      </a:r>
                    </a:p>
                  </a:txBody>
                  <a:tcPr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blipFill>
                      <a:blip r:embed="rId4"/>
                      <a:tile tx="0" ty="0" sx="100000" sy="100000" flip="none" algn="tl"/>
                    </a:blipFill>
                  </a:tcPr>
                </a:tc>
                <a:tc>
                  <a:txBody>
                    <a:bodyPr/>
                    <a:lstStyle/>
                    <a:p>
                      <a:pPr algn="ctr"/>
                      <a:r>
                        <a:rPr lang="fr-FR" dirty="0"/>
                        <a:t>1.2.4.5.9.1013.14.15.25</a:t>
                      </a:r>
                    </a:p>
                  </a:txBody>
                  <a:tcPr marL="36000" marR="36000" marT="36000" marB="36000"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fr-FR" dirty="0"/>
                        <a:t>25</a:t>
                      </a:r>
                    </a:p>
                  </a:txBody>
                  <a:tcPr marL="36000" marR="36000" marT="36000" marB="36000"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fr-FR" dirty="0"/>
                        <a:t>3.26</a:t>
                      </a:r>
                    </a:p>
                  </a:txBody>
                  <a:tcPr marL="36000" marR="36000" marT="36000" marB="36000"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fr-FR" dirty="0"/>
                        <a:t>24</a:t>
                      </a:r>
                    </a:p>
                  </a:txBody>
                  <a:tcPr marL="36000" marR="36000" marT="36000" marB="36000"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fr-FR" dirty="0"/>
                    </a:p>
                  </a:txBody>
                  <a:tcPr marL="36000" marR="36000" marT="36000" marB="36000"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fr-FR" dirty="0"/>
                        <a:t>18</a:t>
                      </a:r>
                    </a:p>
                  </a:txBody>
                  <a:tcPr marL="36000" marR="36000" marT="36000" marB="36000"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fr-FR" dirty="0"/>
                    </a:p>
                  </a:txBody>
                  <a:tcPr marL="36000" marR="36000" marT="36000" marB="36000"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2"/>
                  </a:ext>
                </a:extLst>
              </a:tr>
              <a:tr h="654853">
                <a:tc>
                  <a:txBody>
                    <a:bodyPr/>
                    <a:lstStyle/>
                    <a:p>
                      <a:pPr algn="ctr"/>
                      <a:r>
                        <a:rPr lang="fr-FR" sz="1400" dirty="0"/>
                        <a:t>Formulation</a:t>
                      </a:r>
                      <a:r>
                        <a:rPr lang="fr-FR" sz="1400" baseline="0" dirty="0"/>
                        <a:t> des hypothèses</a:t>
                      </a:r>
                      <a:endParaRPr lang="fr-FR" sz="1400" dirty="0"/>
                    </a:p>
                  </a:txBody>
                  <a:tcPr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blipFill>
                      <a:blip r:embed="rId4"/>
                      <a:tile tx="0" ty="0" sx="100000" sy="100000" flip="none" algn="tl"/>
                    </a:blipFill>
                  </a:tcPr>
                </a:tc>
                <a:tc>
                  <a:txBody>
                    <a:bodyPr/>
                    <a:lstStyle/>
                    <a:p>
                      <a:pPr algn="ctr"/>
                      <a:r>
                        <a:rPr lang="fr-FR" dirty="0"/>
                        <a:t>13</a:t>
                      </a:r>
                    </a:p>
                  </a:txBody>
                  <a:tcPr marL="36000" marR="36000" marT="36000" marB="36000"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fr-FR" dirty="0"/>
                        <a:t>6.11</a:t>
                      </a:r>
                    </a:p>
                  </a:txBody>
                  <a:tcPr marL="36000" marR="36000" marT="36000" marB="36000"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fr-FR"/>
                    </a:p>
                  </a:txBody>
                  <a:tcPr marL="36000" marR="36000" marT="36000" marB="36000"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fr-FR" dirty="0"/>
                        <a:t>6.8.24</a:t>
                      </a:r>
                    </a:p>
                  </a:txBody>
                  <a:tcPr marL="36000" marR="36000" marT="36000" marB="36000"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fr-FR"/>
                    </a:p>
                  </a:txBody>
                  <a:tcPr marL="36000" marR="36000" marT="36000" marB="36000"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fr-FR" dirty="0"/>
                        <a:t>6.18</a:t>
                      </a:r>
                    </a:p>
                  </a:txBody>
                  <a:tcPr marL="36000" marR="36000" marT="36000" marB="36000"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fr-FR" dirty="0"/>
                        <a:t>8</a:t>
                      </a:r>
                    </a:p>
                  </a:txBody>
                  <a:tcPr marL="36000" marR="36000" marT="36000" marB="36000"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3"/>
                  </a:ext>
                </a:extLst>
              </a:tr>
              <a:tr h="607357">
                <a:tc>
                  <a:txBody>
                    <a:bodyPr/>
                    <a:lstStyle/>
                    <a:p>
                      <a:pPr algn="ctr"/>
                      <a:r>
                        <a:rPr lang="fr-FR" sz="1600" dirty="0"/>
                        <a:t>Examen</a:t>
                      </a:r>
                      <a:r>
                        <a:rPr lang="fr-FR" sz="1600" baseline="0" dirty="0"/>
                        <a:t> physique</a:t>
                      </a:r>
                      <a:endParaRPr lang="fr-FR" sz="1600" dirty="0"/>
                    </a:p>
                  </a:txBody>
                  <a:tcPr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blipFill>
                      <a:blip r:embed="rId4"/>
                      <a:tile tx="0" ty="0" sx="100000" sy="100000" flip="none" algn="tl"/>
                    </a:blipFill>
                  </a:tcPr>
                </a:tc>
                <a:tc>
                  <a:txBody>
                    <a:bodyPr/>
                    <a:lstStyle/>
                    <a:p>
                      <a:pPr algn="ctr"/>
                      <a:r>
                        <a:rPr lang="fr-FR" dirty="0"/>
                        <a:t>1.9.10.22. 27</a:t>
                      </a:r>
                    </a:p>
                  </a:txBody>
                  <a:tcPr marL="36000" marR="36000" marT="36000" marB="36000"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fr-FR"/>
                    </a:p>
                  </a:txBody>
                  <a:tcPr marL="36000" marR="36000" marT="36000" marB="36000"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fr-FR" dirty="0"/>
                        <a:t>3.12</a:t>
                      </a:r>
                    </a:p>
                  </a:txBody>
                  <a:tcPr marL="36000" marR="36000" marT="36000" marB="36000"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fr-FR" dirty="0"/>
                        <a:t>12.27</a:t>
                      </a:r>
                    </a:p>
                  </a:txBody>
                  <a:tcPr marL="36000" marR="36000" marT="36000" marB="36000"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fr-FR"/>
                    </a:p>
                  </a:txBody>
                  <a:tcPr marL="36000" marR="36000" marT="36000" marB="36000"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fr-FR" dirty="0"/>
                        <a:t>12.18.22. 27</a:t>
                      </a:r>
                    </a:p>
                  </a:txBody>
                  <a:tcPr marL="36000" marR="36000" marT="36000" marB="36000"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fr-FR" dirty="0"/>
                        <a:t>30</a:t>
                      </a:r>
                    </a:p>
                  </a:txBody>
                  <a:tcPr marL="36000" marR="36000" marT="36000" marB="36000"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612943">
                <a:tc>
                  <a:txBody>
                    <a:bodyPr/>
                    <a:lstStyle/>
                    <a:p>
                      <a:pPr algn="ctr"/>
                      <a:r>
                        <a:rPr lang="fr-FR" sz="1600" dirty="0"/>
                        <a:t>Conclusion</a:t>
                      </a:r>
                    </a:p>
                  </a:txBody>
                  <a:tcPr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blipFill>
                      <a:blip r:embed="rId4"/>
                      <a:tile tx="0" ty="0" sx="100000" sy="100000" flip="none" algn="tl"/>
                    </a:blipFill>
                  </a:tcPr>
                </a:tc>
                <a:tc>
                  <a:txBody>
                    <a:bodyPr/>
                    <a:lstStyle/>
                    <a:p>
                      <a:pPr algn="ctr"/>
                      <a:r>
                        <a:rPr lang="fr-FR" dirty="0"/>
                        <a:t>1.4.5.9.</a:t>
                      </a:r>
                    </a:p>
                    <a:p>
                      <a:pPr algn="ctr"/>
                      <a:r>
                        <a:rPr lang="fr-FR" dirty="0"/>
                        <a:t>10.15.19</a:t>
                      </a:r>
                    </a:p>
                  </a:txBody>
                  <a:tcPr marL="36000" marR="36000" marT="36000" marB="36000"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fr-FR" dirty="0"/>
                        <a:t>11.16.  20.</a:t>
                      </a:r>
                    </a:p>
                  </a:txBody>
                  <a:tcPr marL="36000" marR="36000" marT="36000" marB="36000"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fr-FR" dirty="0"/>
                        <a:t>16.21.23. 26.29</a:t>
                      </a:r>
                    </a:p>
                  </a:txBody>
                  <a:tcPr marL="36000" marR="36000" marT="36000" marB="36000"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fr-FR" dirty="0"/>
                        <a:t>8.16.21</a:t>
                      </a:r>
                    </a:p>
                  </a:txBody>
                  <a:tcPr marL="36000" marR="36000" marT="36000" marB="36000"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fr-FR" dirty="0"/>
                        <a:t>16.17.20.21.23</a:t>
                      </a:r>
                    </a:p>
                  </a:txBody>
                  <a:tcPr marL="36000" marR="36000" marT="36000" marB="36000"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fr-FR" dirty="0"/>
                        <a:t>16.18.28.</a:t>
                      </a:r>
                    </a:p>
                    <a:p>
                      <a:pPr algn="ctr"/>
                      <a:r>
                        <a:rPr lang="fr-FR" dirty="0"/>
                        <a:t>29</a:t>
                      </a:r>
                    </a:p>
                  </a:txBody>
                  <a:tcPr marL="36000" marR="36000" marT="36000" marB="36000"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fr-FR" dirty="0"/>
                        <a:t>28</a:t>
                      </a:r>
                    </a:p>
                  </a:txBody>
                  <a:tcPr marL="36000" marR="36000" marT="36000" marB="36000"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r h="585100">
                <a:tc>
                  <a:txBody>
                    <a:bodyPr/>
                    <a:lstStyle/>
                    <a:p>
                      <a:pPr algn="ctr"/>
                      <a:r>
                        <a:rPr lang="fr-FR" sz="1400" dirty="0"/>
                        <a:t>Hors </a:t>
                      </a:r>
                      <a:r>
                        <a:rPr lang="fr-FR" sz="1400" dirty="0" err="1"/>
                        <a:t>cs</a:t>
                      </a:r>
                      <a:r>
                        <a:rPr lang="fr-FR" sz="1400" dirty="0"/>
                        <a:t> ou </a:t>
                      </a:r>
                      <a:r>
                        <a:rPr lang="fr-FR" sz="1400" dirty="0" err="1"/>
                        <a:t>décontextualisé</a:t>
                      </a:r>
                      <a:endParaRPr lang="fr-FR" sz="1400" dirty="0"/>
                    </a:p>
                  </a:txBody>
                  <a:tcPr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blipFill>
                      <a:blip r:embed="rId4"/>
                      <a:tile tx="0" ty="0" sx="100000" sy="100000" flip="none" algn="tl"/>
                    </a:blipFill>
                  </a:tcPr>
                </a:tc>
                <a:tc>
                  <a:txBody>
                    <a:bodyPr/>
                    <a:lstStyle/>
                    <a:p>
                      <a:pPr algn="ctr"/>
                      <a:endParaRPr lang="fr-FR" dirty="0"/>
                    </a:p>
                  </a:txBody>
                  <a:tcPr marL="36000" marR="36000" marT="36000" marB="36000"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fr-FR" dirty="0"/>
                        <a:t>16</a:t>
                      </a:r>
                    </a:p>
                  </a:txBody>
                  <a:tcPr marL="36000" marR="36000" marT="36000" marB="36000"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fr-FR" dirty="0"/>
                        <a:t>16</a:t>
                      </a:r>
                    </a:p>
                  </a:txBody>
                  <a:tcPr marL="36000" marR="36000" marT="36000" marB="36000"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fr-FR" dirty="0"/>
                        <a:t>16</a:t>
                      </a:r>
                    </a:p>
                  </a:txBody>
                  <a:tcPr marL="36000" marR="36000" marT="36000" marB="36000"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fr-FR" dirty="0"/>
                        <a:t>16.23</a:t>
                      </a:r>
                    </a:p>
                  </a:txBody>
                  <a:tcPr marL="36000" marR="36000" marT="36000" marB="36000"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fr-FR" dirty="0"/>
                    </a:p>
                  </a:txBody>
                  <a:tcPr marL="36000" marR="36000" marT="36000" marB="36000"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fr-FR" dirty="0"/>
                        <a:t>28</a:t>
                      </a:r>
                    </a:p>
                  </a:txBody>
                  <a:tcPr marL="36000" marR="36000" marT="36000" marB="36000"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6"/>
                  </a:ext>
                </a:extLst>
              </a:tr>
            </a:tbl>
          </a:graphicData>
        </a:graphic>
      </p:graphicFrame>
      <p:sp>
        <p:nvSpPr>
          <p:cNvPr id="6" name="Espace réservé du numéro de diapositive 5"/>
          <p:cNvSpPr>
            <a:spLocks noGrp="1"/>
          </p:cNvSpPr>
          <p:nvPr>
            <p:ph type="sldNum" sz="quarter" idx="12"/>
          </p:nvPr>
        </p:nvSpPr>
        <p:spPr/>
        <p:txBody>
          <a:bodyPr/>
          <a:lstStyle/>
          <a:p>
            <a:fld id="{CF4668DC-857F-487D-BFFA-8C0CA5037977}" type="slidenum">
              <a:rPr lang="fr-BE" smtClean="0"/>
              <a:pPr/>
              <a:t>3</a:t>
            </a:fld>
            <a:endParaRPr lang="fr-BE"/>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562074"/>
          </a:xfrm>
        </p:spPr>
        <p:txBody>
          <a:bodyPr>
            <a:normAutofit fontScale="90000"/>
          </a:bodyPr>
          <a:lstStyle/>
          <a:p>
            <a:r>
              <a:rPr lang="fr-FR" b="1" i="1" dirty="0"/>
              <a:t> </a:t>
            </a:r>
            <a:br>
              <a:rPr lang="fr-FR" b="1" i="1" dirty="0"/>
            </a:br>
            <a:r>
              <a:rPr lang="fr-FR" sz="3100" b="1" i="1" dirty="0"/>
              <a:t>Les exercices (1/3)</a:t>
            </a:r>
            <a:br>
              <a:rPr lang="fr-FR" b="1" i="1" dirty="0"/>
            </a:br>
            <a:endParaRPr lang="fr-FR" b="1" i="1" dirty="0"/>
          </a:p>
        </p:txBody>
      </p:sp>
      <p:sp>
        <p:nvSpPr>
          <p:cNvPr id="4" name="Espace réservé du contenu 3"/>
          <p:cNvSpPr>
            <a:spLocks noGrp="1"/>
          </p:cNvSpPr>
          <p:nvPr>
            <p:ph idx="1"/>
          </p:nvPr>
        </p:nvSpPr>
        <p:spPr>
          <a:xfrm>
            <a:off x="0" y="836712"/>
            <a:ext cx="9144000" cy="6021288"/>
          </a:xfrm>
        </p:spPr>
        <p:txBody>
          <a:bodyPr>
            <a:normAutofit/>
          </a:bodyPr>
          <a:lstStyle/>
          <a:p>
            <a:r>
              <a:rPr lang="fr-FR" sz="2000" b="1" i="1" dirty="0"/>
              <a:t>1 : (st, </a:t>
            </a:r>
            <a:r>
              <a:rPr lang="fr-FR" sz="2000" b="1" i="1" dirty="0" err="1"/>
              <a:t>sf</a:t>
            </a:r>
            <a:r>
              <a:rPr lang="fr-FR" sz="2000" b="1" i="1" dirty="0"/>
              <a:t>) L’étudiant note ou/et recueille tous les motifs de consultations (initiaux et apparaissant en cours de </a:t>
            </a:r>
            <a:r>
              <a:rPr lang="fr-FR" sz="2000" b="1" i="1" dirty="0" err="1"/>
              <a:t>cs</a:t>
            </a:r>
            <a:r>
              <a:rPr lang="fr-FR" sz="2000" b="1" i="1" dirty="0"/>
              <a:t>)</a:t>
            </a:r>
          </a:p>
          <a:p>
            <a:r>
              <a:rPr lang="fr-FR" sz="2000" b="1" i="1" dirty="0"/>
              <a:t>2 : L’étudiant note le motif de </a:t>
            </a:r>
            <a:r>
              <a:rPr lang="fr-FR" sz="2000" b="1" i="1" dirty="0" err="1"/>
              <a:t>cs</a:t>
            </a:r>
            <a:r>
              <a:rPr lang="fr-FR" sz="2000" b="1" i="1" dirty="0"/>
              <a:t>, le « diagnostic » du patient  ou/et ses craintes </a:t>
            </a:r>
          </a:p>
          <a:p>
            <a:r>
              <a:rPr lang="fr-FR" sz="2000" b="1" i="1" dirty="0"/>
              <a:t>3 : (st) L’étudiant note tous les items de prévention et d’éducation abordés ou abordables lors des </a:t>
            </a:r>
            <a:r>
              <a:rPr lang="fr-FR" sz="2000" b="1" i="1" dirty="0" err="1"/>
              <a:t>cs</a:t>
            </a:r>
            <a:endParaRPr lang="fr-FR" sz="2000" b="1" i="1" dirty="0"/>
          </a:p>
          <a:p>
            <a:r>
              <a:rPr lang="fr-FR" sz="2000" b="1" i="1" dirty="0"/>
              <a:t>4 : (</a:t>
            </a:r>
            <a:r>
              <a:rPr lang="fr-FR" sz="2000" b="1" i="1" dirty="0" err="1"/>
              <a:t>sf</a:t>
            </a:r>
            <a:r>
              <a:rPr lang="fr-FR" sz="2000" b="1" i="1" dirty="0"/>
              <a:t>, </a:t>
            </a:r>
            <a:r>
              <a:rPr lang="fr-FR" sz="2000" b="1" i="1" dirty="0" err="1"/>
              <a:t>sê</a:t>
            </a:r>
            <a:r>
              <a:rPr lang="fr-FR" sz="2000" b="1" i="1" dirty="0"/>
              <a:t>) L’étudiant s’entretient avec le patient en accentuant la reformulation dès que le patient lui en laisse l’opportunité</a:t>
            </a:r>
          </a:p>
          <a:p>
            <a:r>
              <a:rPr lang="fr-FR" sz="2000" b="1" i="1" dirty="0"/>
              <a:t>5 : (</a:t>
            </a:r>
            <a:r>
              <a:rPr lang="fr-FR" sz="2000" b="1" i="1" dirty="0" err="1"/>
              <a:t>sf</a:t>
            </a:r>
            <a:r>
              <a:rPr lang="fr-FR" sz="2000" b="1" i="1" dirty="0"/>
              <a:t>, </a:t>
            </a:r>
            <a:r>
              <a:rPr lang="fr-FR" sz="2000" b="1" i="1" dirty="0" err="1"/>
              <a:t>sê</a:t>
            </a:r>
            <a:r>
              <a:rPr lang="fr-FR" sz="2000" b="1" i="1" dirty="0"/>
              <a:t>) L’étudiant interroge le patient en favorisant les questions ouvertes</a:t>
            </a:r>
          </a:p>
          <a:p>
            <a:r>
              <a:rPr lang="fr-FR" sz="2000" b="1" i="1" dirty="0"/>
              <a:t>6 : (st) L’étudiant note toutes les hypothèses diagnostiques en les argumentant et les confronte à celles du patient et du MSU</a:t>
            </a:r>
          </a:p>
          <a:p>
            <a:r>
              <a:rPr lang="fr-FR" sz="2000" b="1" i="1" dirty="0"/>
              <a:t>7 : (</a:t>
            </a:r>
            <a:r>
              <a:rPr lang="fr-FR" sz="2000" b="1" i="1" dirty="0" err="1"/>
              <a:t>sê</a:t>
            </a:r>
            <a:r>
              <a:rPr lang="fr-FR" sz="2000" b="1" i="1" dirty="0"/>
              <a:t>) L’étudiant se présente et observe les réactions du patient</a:t>
            </a:r>
          </a:p>
          <a:p>
            <a:r>
              <a:rPr lang="fr-FR" sz="2000" b="1" i="1" dirty="0"/>
              <a:t>8 : (st, </a:t>
            </a:r>
            <a:r>
              <a:rPr lang="fr-FR" sz="2000" b="1" i="1" dirty="0" err="1"/>
              <a:t>sf</a:t>
            </a:r>
            <a:r>
              <a:rPr lang="fr-FR" sz="2000" b="1" i="1" dirty="0"/>
              <a:t>) L’étudiant hiérarchise les motifs de </a:t>
            </a:r>
            <a:r>
              <a:rPr lang="fr-FR" sz="2000" b="1" i="1" dirty="0" err="1"/>
              <a:t>cs</a:t>
            </a:r>
            <a:r>
              <a:rPr lang="fr-FR" sz="2000" b="1" i="1" dirty="0"/>
              <a:t> en faisant émerger ceux qui relèvent de l’urgence</a:t>
            </a:r>
          </a:p>
          <a:p>
            <a:r>
              <a:rPr lang="fr-FR" sz="2000" b="1" i="1" dirty="0"/>
              <a:t>9 : (</a:t>
            </a:r>
            <a:r>
              <a:rPr lang="fr-FR" sz="2000" b="1" i="1" dirty="0" err="1"/>
              <a:t>sê</a:t>
            </a:r>
            <a:r>
              <a:rPr lang="fr-FR" sz="2000" b="1" i="1" dirty="0"/>
              <a:t>) L’étudiant observe le patient : son attitude, son débit de parole, les mouvements des yeux, la position des mains et des jambes</a:t>
            </a:r>
          </a:p>
          <a:p>
            <a:r>
              <a:rPr lang="fr-FR" sz="2000" b="1" i="1" dirty="0"/>
              <a:t>10 : (</a:t>
            </a:r>
            <a:r>
              <a:rPr lang="fr-FR" sz="2000" b="1" i="1" dirty="0" err="1"/>
              <a:t>sê</a:t>
            </a:r>
            <a:r>
              <a:rPr lang="fr-FR" sz="2000" b="1" i="1" dirty="0"/>
              <a:t>) L’étudiant observe le médecin : son attitude, son débit de parole, les mouvements des yeux, la position des mains et des jambes</a:t>
            </a:r>
          </a:p>
          <a:p>
            <a:endParaRPr lang="fr-FR" sz="2400" b="1" i="1" dirty="0"/>
          </a:p>
        </p:txBody>
      </p:sp>
      <p:sp>
        <p:nvSpPr>
          <p:cNvPr id="6" name="Espace réservé du numéro de diapositive 5"/>
          <p:cNvSpPr>
            <a:spLocks noGrp="1"/>
          </p:cNvSpPr>
          <p:nvPr>
            <p:ph type="sldNum" sz="quarter" idx="12"/>
          </p:nvPr>
        </p:nvSpPr>
        <p:spPr/>
        <p:txBody>
          <a:bodyPr/>
          <a:lstStyle/>
          <a:p>
            <a:fld id="{CF4668DC-857F-487D-BFFA-8C0CA5037977}" type="slidenum">
              <a:rPr lang="fr-BE" smtClean="0"/>
              <a:pPr/>
              <a:t>4</a:t>
            </a:fld>
            <a:endParaRPr lang="fr-BE"/>
          </a:p>
        </p:txBody>
      </p:sp>
    </p:spTree>
    <p:extLst>
      <p:ext uri="{BB962C8B-B14F-4D97-AF65-F5344CB8AC3E}">
        <p14:creationId xmlns:p14="http://schemas.microsoft.com/office/powerpoint/2010/main" val="411213754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188640"/>
            <a:ext cx="8229600" cy="504056"/>
          </a:xfrm>
        </p:spPr>
        <p:txBody>
          <a:bodyPr>
            <a:normAutofit fontScale="90000"/>
          </a:bodyPr>
          <a:lstStyle/>
          <a:p>
            <a:r>
              <a:rPr lang="fr-FR" b="1" i="1" dirty="0"/>
              <a:t> </a:t>
            </a:r>
            <a:br>
              <a:rPr lang="fr-FR" b="1" i="1" dirty="0"/>
            </a:br>
            <a:r>
              <a:rPr lang="fr-FR" sz="3100" b="1" i="1" dirty="0"/>
              <a:t>Les exercices (2/3)</a:t>
            </a:r>
            <a:br>
              <a:rPr lang="fr-FR" b="1" i="1" dirty="0"/>
            </a:br>
            <a:endParaRPr lang="fr-FR" b="1" i="1" dirty="0"/>
          </a:p>
        </p:txBody>
      </p:sp>
      <p:sp>
        <p:nvSpPr>
          <p:cNvPr id="4" name="Espace réservé du contenu 3"/>
          <p:cNvSpPr>
            <a:spLocks noGrp="1"/>
          </p:cNvSpPr>
          <p:nvPr>
            <p:ph idx="1"/>
          </p:nvPr>
        </p:nvSpPr>
        <p:spPr>
          <a:xfrm>
            <a:off x="0" y="836712"/>
            <a:ext cx="9144000" cy="6021288"/>
          </a:xfrm>
        </p:spPr>
        <p:txBody>
          <a:bodyPr>
            <a:normAutofit/>
          </a:bodyPr>
          <a:lstStyle/>
          <a:p>
            <a:r>
              <a:rPr lang="fr-FR" sz="2000" b="1" i="1" dirty="0"/>
              <a:t>11 : (st, </a:t>
            </a:r>
            <a:r>
              <a:rPr lang="fr-FR" sz="2000" b="1" i="1" dirty="0" err="1"/>
              <a:t>sf</a:t>
            </a:r>
            <a:r>
              <a:rPr lang="fr-FR" sz="2000" b="1" i="1" dirty="0"/>
              <a:t>) L’étudiant applique le concept EBM aux décisions de prise en charge</a:t>
            </a:r>
          </a:p>
          <a:p>
            <a:r>
              <a:rPr lang="fr-FR" sz="2000" b="1" i="1" dirty="0"/>
              <a:t>12 : (st) L’étudiant note ce qu’il connaît et ce qu’il ne connaît pas des examens « </a:t>
            </a:r>
            <a:r>
              <a:rPr lang="fr-FR" sz="2000" b="1" i="1" dirty="0" err="1"/>
              <a:t>paracliniques</a:t>
            </a:r>
            <a:r>
              <a:rPr lang="fr-FR" sz="2000" b="1" i="1" dirty="0"/>
              <a:t> » de </a:t>
            </a:r>
            <a:r>
              <a:rPr lang="fr-FR" sz="2000" b="1" i="1" dirty="0" err="1"/>
              <a:t>cs</a:t>
            </a:r>
            <a:r>
              <a:rPr lang="fr-FR" sz="2000" b="1" i="1" dirty="0"/>
              <a:t> (B.U, mesure DEP, oxymétrie, ECG …)</a:t>
            </a:r>
          </a:p>
          <a:p>
            <a:r>
              <a:rPr lang="fr-FR" sz="2000" b="1" i="1" dirty="0"/>
              <a:t>13 : (</a:t>
            </a:r>
            <a:r>
              <a:rPr lang="fr-FR" sz="2000" b="1" i="1" dirty="0" err="1"/>
              <a:t>sf</a:t>
            </a:r>
            <a:r>
              <a:rPr lang="fr-FR" sz="2000" b="1" i="1" dirty="0"/>
              <a:t>) L’étudiant utilise une grille pour mener l’entretien (grille DSM V pour la dépression, grilles proposées par le MSU, grilles CNGE…)</a:t>
            </a:r>
          </a:p>
          <a:p>
            <a:r>
              <a:rPr lang="fr-FR" sz="2000" b="1" i="1" dirty="0"/>
              <a:t>14 : (</a:t>
            </a:r>
            <a:r>
              <a:rPr lang="fr-FR" sz="2000" b="1" i="1" dirty="0" err="1"/>
              <a:t>sf</a:t>
            </a:r>
            <a:r>
              <a:rPr lang="fr-FR" sz="2000" b="1" i="1" dirty="0"/>
              <a:t>, </a:t>
            </a:r>
            <a:r>
              <a:rPr lang="fr-FR" sz="2000" b="1" i="1" dirty="0" err="1"/>
              <a:t>sê</a:t>
            </a:r>
            <a:r>
              <a:rPr lang="fr-FR" sz="2000" b="1" i="1" dirty="0"/>
              <a:t>) L’étudiant démarre la </a:t>
            </a:r>
            <a:r>
              <a:rPr lang="fr-FR" sz="2000" b="1" i="1" dirty="0" err="1"/>
              <a:t>cs</a:t>
            </a:r>
            <a:r>
              <a:rPr lang="fr-FR" sz="2000" b="1" i="1" dirty="0"/>
              <a:t> soit en attendant que le patient s’exprime, soit avec une phrase prédéterminée par le MSU</a:t>
            </a:r>
          </a:p>
          <a:p>
            <a:r>
              <a:rPr lang="fr-FR" sz="2000" b="1" i="1" dirty="0"/>
              <a:t>15 : (</a:t>
            </a:r>
            <a:r>
              <a:rPr lang="fr-FR" sz="2000" b="1" i="1" dirty="0" err="1"/>
              <a:t>sê</a:t>
            </a:r>
            <a:r>
              <a:rPr lang="fr-FR" sz="2000" b="1" i="1" dirty="0"/>
              <a:t>) L’étudiant chronomètre le temps où le patient n’est pas interrompu en début de </a:t>
            </a:r>
            <a:r>
              <a:rPr lang="fr-FR" sz="2000" b="1" i="1" dirty="0" err="1"/>
              <a:t>cs</a:t>
            </a:r>
            <a:r>
              <a:rPr lang="fr-FR" sz="2000" b="1" i="1" dirty="0"/>
              <a:t> et repère les silences lors de la </a:t>
            </a:r>
            <a:r>
              <a:rPr lang="fr-FR" sz="2000" b="1" i="1" dirty="0" err="1"/>
              <a:t>cs</a:t>
            </a:r>
            <a:endParaRPr lang="fr-FR" sz="2000" b="1" i="1" dirty="0"/>
          </a:p>
          <a:p>
            <a:r>
              <a:rPr lang="fr-FR" sz="2000" b="1" i="1" dirty="0"/>
              <a:t>16 : (st) L’étudiant note la conduite à tenir (ou prise en charge) qu’il proposerait </a:t>
            </a:r>
          </a:p>
          <a:p>
            <a:r>
              <a:rPr lang="fr-FR" sz="2000" b="1" i="1" dirty="0"/>
              <a:t>17 : L’étudiant quantifie ce qui revient au MSU, ce qui revient au patient et ce qui revient à l’entourage dans la prise en charge</a:t>
            </a:r>
          </a:p>
          <a:p>
            <a:r>
              <a:rPr lang="fr-FR" sz="2000" b="1" i="1" dirty="0"/>
              <a:t>18 : (st) L’étudiant note toutes les connaissances mises en jeu lors de la </a:t>
            </a:r>
            <a:r>
              <a:rPr lang="fr-FR" sz="2000" b="1" i="1" dirty="0" err="1"/>
              <a:t>cs</a:t>
            </a:r>
            <a:r>
              <a:rPr lang="fr-FR" sz="2000" b="1" i="1" dirty="0"/>
              <a:t> (peut être ciblé sur la physiopathologie, la sémiologie, la thérapeutique …)</a:t>
            </a:r>
          </a:p>
          <a:p>
            <a:r>
              <a:rPr lang="fr-FR" sz="2000" b="1" i="1" dirty="0"/>
              <a:t>19 : (</a:t>
            </a:r>
            <a:r>
              <a:rPr lang="fr-FR" sz="2000" b="1" i="1" dirty="0" err="1"/>
              <a:t>sf</a:t>
            </a:r>
            <a:r>
              <a:rPr lang="fr-FR" sz="2000" b="1" i="1" dirty="0"/>
              <a:t>) L’étudiant note les moments où le MSU vérifie que le patient a compris</a:t>
            </a:r>
          </a:p>
          <a:p>
            <a:r>
              <a:rPr lang="fr-FR" sz="2000" b="1" i="1" dirty="0"/>
              <a:t>20 : L’étudiant note ce qui a été mis en œuvre jusqu’à une prochaine </a:t>
            </a:r>
            <a:r>
              <a:rPr lang="fr-FR" sz="2000" b="1" i="1" dirty="0" err="1"/>
              <a:t>cs</a:t>
            </a:r>
            <a:endParaRPr lang="fr-FR" sz="2000" b="1" i="1" dirty="0"/>
          </a:p>
          <a:p>
            <a:endParaRPr lang="fr-FR" sz="2000" b="1" i="1" dirty="0"/>
          </a:p>
          <a:p>
            <a:endParaRPr lang="fr-FR" sz="2400" b="1" i="1" dirty="0"/>
          </a:p>
        </p:txBody>
      </p:sp>
      <p:sp>
        <p:nvSpPr>
          <p:cNvPr id="6" name="Espace réservé du numéro de diapositive 5"/>
          <p:cNvSpPr>
            <a:spLocks noGrp="1"/>
          </p:cNvSpPr>
          <p:nvPr>
            <p:ph type="sldNum" sz="quarter" idx="12"/>
          </p:nvPr>
        </p:nvSpPr>
        <p:spPr/>
        <p:txBody>
          <a:bodyPr/>
          <a:lstStyle/>
          <a:p>
            <a:fld id="{CF4668DC-857F-487D-BFFA-8C0CA5037977}" type="slidenum">
              <a:rPr lang="fr-BE" smtClean="0"/>
              <a:pPr/>
              <a:t>5</a:t>
            </a:fld>
            <a:endParaRPr lang="fr-BE"/>
          </a:p>
        </p:txBody>
      </p:sp>
    </p:spTree>
    <p:extLst>
      <p:ext uri="{BB962C8B-B14F-4D97-AF65-F5344CB8AC3E}">
        <p14:creationId xmlns:p14="http://schemas.microsoft.com/office/powerpoint/2010/main" val="411213754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562074"/>
          </a:xfrm>
        </p:spPr>
        <p:txBody>
          <a:bodyPr>
            <a:normAutofit fontScale="90000"/>
          </a:bodyPr>
          <a:lstStyle/>
          <a:p>
            <a:r>
              <a:rPr lang="fr-FR" b="1" i="1" dirty="0"/>
              <a:t> </a:t>
            </a:r>
            <a:br>
              <a:rPr lang="fr-FR" b="1" i="1" dirty="0"/>
            </a:br>
            <a:r>
              <a:rPr lang="fr-FR" sz="3100" b="1" i="1" dirty="0"/>
              <a:t>Les exercices (3/3)</a:t>
            </a:r>
            <a:br>
              <a:rPr lang="fr-FR" b="1" i="1" dirty="0"/>
            </a:br>
            <a:endParaRPr lang="fr-FR" b="1" i="1" dirty="0"/>
          </a:p>
        </p:txBody>
      </p:sp>
      <p:sp>
        <p:nvSpPr>
          <p:cNvPr id="4" name="Espace réservé du contenu 3"/>
          <p:cNvSpPr>
            <a:spLocks noGrp="1"/>
          </p:cNvSpPr>
          <p:nvPr>
            <p:ph idx="1"/>
          </p:nvPr>
        </p:nvSpPr>
        <p:spPr>
          <a:xfrm>
            <a:off x="0" y="836712"/>
            <a:ext cx="9144000" cy="6021288"/>
          </a:xfrm>
        </p:spPr>
        <p:txBody>
          <a:bodyPr>
            <a:normAutofit/>
          </a:bodyPr>
          <a:lstStyle/>
          <a:p>
            <a:r>
              <a:rPr lang="fr-FR" sz="2000" b="1" i="1" dirty="0"/>
              <a:t>21 : (st) L’étudiant repère le stade évolutif de la pathologie (</a:t>
            </a:r>
            <a:r>
              <a:rPr lang="fr-FR" sz="2000" b="1" i="1" dirty="0" err="1"/>
              <a:t>aigü</a:t>
            </a:r>
            <a:r>
              <a:rPr lang="fr-FR" sz="2000" b="1" i="1" dirty="0"/>
              <a:t>, chronique, complication, palliatif, préventif) et note les acteurs de santé ressources</a:t>
            </a:r>
          </a:p>
          <a:p>
            <a:r>
              <a:rPr lang="fr-FR" sz="2000" b="1" i="1" dirty="0"/>
              <a:t>22 : (</a:t>
            </a:r>
            <a:r>
              <a:rPr lang="fr-FR" sz="2000" b="1" i="1" dirty="0" err="1"/>
              <a:t>sê</a:t>
            </a:r>
            <a:r>
              <a:rPr lang="fr-FR" sz="2000" b="1" i="1" dirty="0"/>
              <a:t>) L’étudiant demande la permission d’examiner le patient ou/et de pratiquer certains gestes (palpation abdominale, thyroïdienne, auscultation)</a:t>
            </a:r>
          </a:p>
          <a:p>
            <a:r>
              <a:rPr lang="fr-FR" sz="2000" b="1" i="1" dirty="0"/>
              <a:t>23 : (st) L’étudiant note ce qui est envisageable pour que l’état de santé du patient soit optimal (et les personnes ressources pour y parvenir)</a:t>
            </a:r>
          </a:p>
          <a:p>
            <a:r>
              <a:rPr lang="fr-FR" sz="2000" b="1" i="1" dirty="0"/>
              <a:t>24 : (st, </a:t>
            </a:r>
            <a:r>
              <a:rPr lang="fr-FR" sz="2000" b="1" i="1" dirty="0" err="1"/>
              <a:t>sf</a:t>
            </a:r>
            <a:r>
              <a:rPr lang="fr-FR" sz="2000" b="1" i="1" dirty="0"/>
              <a:t>) L’étudiant note les diagnostics les plus graves possibles</a:t>
            </a:r>
          </a:p>
          <a:p>
            <a:r>
              <a:rPr lang="fr-FR" sz="2000" b="1" i="1" dirty="0"/>
              <a:t>25 : « Le papotage »: l’étudiant note tous les sujets abordés lors de la consultation et ce qui est difficilement vécu par le patient</a:t>
            </a:r>
          </a:p>
          <a:p>
            <a:r>
              <a:rPr lang="fr-FR" sz="2000" b="1" i="1" dirty="0"/>
              <a:t>26 : L’étudiant repère les freins à l’observance (verbaux, non verbaux, environnementaux, culturels…)</a:t>
            </a:r>
          </a:p>
          <a:p>
            <a:r>
              <a:rPr lang="fr-FR" sz="2000" b="1" i="1" dirty="0"/>
              <a:t>27 : (st, </a:t>
            </a:r>
            <a:r>
              <a:rPr lang="fr-FR" sz="2000" b="1" i="1" dirty="0" err="1"/>
              <a:t>sf</a:t>
            </a:r>
            <a:r>
              <a:rPr lang="fr-FR" sz="2000" b="1" i="1" dirty="0"/>
              <a:t>) L’étudiant pratique un examen ciblé sur les demandes du patient </a:t>
            </a:r>
          </a:p>
          <a:p>
            <a:r>
              <a:rPr lang="fr-FR" sz="2000" b="1" i="1" dirty="0"/>
              <a:t>28 : (st) L’étudiant recherche la classe des médicaments prescrits, leur DCI ou/et le médicament princeps</a:t>
            </a:r>
          </a:p>
          <a:p>
            <a:r>
              <a:rPr lang="fr-FR" sz="2000" b="1" i="1" dirty="0"/>
              <a:t>29 : L’étudiant note si certains items sont renseignés dans le dossier médical (toxiques, vaccins, ATCD familiaux)</a:t>
            </a:r>
          </a:p>
          <a:p>
            <a:r>
              <a:rPr lang="fr-FR" sz="2000" b="1" i="1" dirty="0"/>
              <a:t>30 : (st, </a:t>
            </a:r>
            <a:r>
              <a:rPr lang="fr-FR" sz="2000" b="1" i="1" dirty="0" err="1"/>
              <a:t>sf</a:t>
            </a:r>
            <a:r>
              <a:rPr lang="fr-FR" sz="2000" b="1" i="1" dirty="0"/>
              <a:t>) L’étudiant se focalise sur l’examen d’un appareil pour tous les sujets</a:t>
            </a:r>
          </a:p>
          <a:p>
            <a:endParaRPr lang="fr-FR" sz="2000" b="1" i="1" dirty="0"/>
          </a:p>
          <a:p>
            <a:pPr>
              <a:buNone/>
            </a:pPr>
            <a:endParaRPr lang="fr-FR" sz="2000" b="1" i="1" dirty="0"/>
          </a:p>
          <a:p>
            <a:endParaRPr lang="fr-FR" sz="2000" b="1" i="1" dirty="0"/>
          </a:p>
          <a:p>
            <a:endParaRPr lang="fr-FR" sz="2400" b="1" i="1" dirty="0"/>
          </a:p>
        </p:txBody>
      </p:sp>
      <p:sp>
        <p:nvSpPr>
          <p:cNvPr id="6" name="Espace réservé du numéro de diapositive 5"/>
          <p:cNvSpPr>
            <a:spLocks noGrp="1"/>
          </p:cNvSpPr>
          <p:nvPr>
            <p:ph type="sldNum" sz="quarter" idx="12"/>
          </p:nvPr>
        </p:nvSpPr>
        <p:spPr/>
        <p:txBody>
          <a:bodyPr/>
          <a:lstStyle/>
          <a:p>
            <a:fld id="{CF4668DC-857F-487D-BFFA-8C0CA5037977}" type="slidenum">
              <a:rPr lang="fr-BE" smtClean="0"/>
              <a:pPr/>
              <a:t>6</a:t>
            </a:fld>
            <a:endParaRPr lang="fr-BE"/>
          </a:p>
        </p:txBody>
      </p:sp>
    </p:spTree>
    <p:extLst>
      <p:ext uri="{BB962C8B-B14F-4D97-AF65-F5344CB8AC3E}">
        <p14:creationId xmlns:p14="http://schemas.microsoft.com/office/powerpoint/2010/main" val="411213754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611560" y="836712"/>
            <a:ext cx="7416824" cy="5472608"/>
          </a:xfrm>
        </p:spPr>
        <p:txBody>
          <a:bodyPr tIns="36000" bIns="36000" anchor="t" anchorCtr="1">
            <a:normAutofit fontScale="90000"/>
          </a:bodyPr>
          <a:lstStyle/>
          <a:p>
            <a:r>
              <a:rPr lang="fr-FR" sz="2800" b="1" i="1" dirty="0"/>
              <a:t>Merci aux  MSU qui ont participé à ce travail :</a:t>
            </a:r>
            <a:br>
              <a:rPr lang="fr-FR" sz="2800" b="1" i="1" dirty="0"/>
            </a:br>
            <a:r>
              <a:rPr lang="fr-FR" sz="2200" b="1" i="1" dirty="0"/>
              <a:t>Jérôme Beaugrand (89)</a:t>
            </a:r>
            <a:br>
              <a:rPr lang="fr-FR" sz="2200" b="1" i="1" dirty="0"/>
            </a:br>
            <a:r>
              <a:rPr lang="fr-FR" sz="2200" b="1" i="1" dirty="0"/>
              <a:t>Pierre-Yves Billiard (58)</a:t>
            </a:r>
            <a:br>
              <a:rPr lang="fr-FR" sz="2200" b="1" i="1" dirty="0"/>
            </a:br>
            <a:r>
              <a:rPr lang="fr-FR" sz="2200" b="1" i="1" dirty="0"/>
              <a:t>Denis Calvet (71)</a:t>
            </a:r>
            <a:br>
              <a:rPr lang="fr-FR" sz="2200" b="1" i="1" dirty="0"/>
            </a:br>
            <a:r>
              <a:rPr lang="fr-FR" sz="2200" b="1" i="1" dirty="0"/>
              <a:t>Emmanuel </a:t>
            </a:r>
            <a:r>
              <a:rPr lang="fr-FR" sz="2200" b="1" i="1" dirty="0" err="1"/>
              <a:t>Debost</a:t>
            </a:r>
            <a:r>
              <a:rPr lang="fr-FR" sz="2200" b="1" i="1" dirty="0"/>
              <a:t> (21)</a:t>
            </a:r>
            <a:br>
              <a:rPr lang="fr-FR" sz="2200" b="1" i="1" dirty="0"/>
            </a:br>
            <a:r>
              <a:rPr lang="fr-FR" sz="2200" b="1" i="1" dirty="0"/>
              <a:t>Arnaud </a:t>
            </a:r>
            <a:r>
              <a:rPr lang="fr-FR" sz="2200" b="1" i="1" dirty="0" err="1"/>
              <a:t>Gouget</a:t>
            </a:r>
            <a:r>
              <a:rPr lang="fr-FR" sz="2200" b="1" i="1" dirty="0"/>
              <a:t> (71)</a:t>
            </a:r>
            <a:br>
              <a:rPr lang="fr-FR" sz="2200" b="1" i="1" dirty="0"/>
            </a:br>
            <a:r>
              <a:rPr lang="fr-FR" sz="2200" b="1" i="1" dirty="0"/>
              <a:t>Hélène </a:t>
            </a:r>
            <a:r>
              <a:rPr lang="fr-FR" sz="2200" b="1" i="1" dirty="0" err="1"/>
              <a:t>Kemlin</a:t>
            </a:r>
            <a:r>
              <a:rPr lang="fr-FR" sz="2200" b="1" i="1" dirty="0"/>
              <a:t> (58)</a:t>
            </a:r>
            <a:br>
              <a:rPr lang="fr-FR" sz="2200" b="1" i="1" dirty="0"/>
            </a:br>
            <a:r>
              <a:rPr lang="fr-FR" sz="2200" b="1" i="1" dirty="0"/>
              <a:t>François </a:t>
            </a:r>
            <a:r>
              <a:rPr lang="fr-FR" sz="2200" b="1" i="1" dirty="0" err="1"/>
              <a:t>Maufoy</a:t>
            </a:r>
            <a:r>
              <a:rPr lang="fr-FR" sz="2200" b="1" i="1" dirty="0"/>
              <a:t> (89)</a:t>
            </a:r>
            <a:br>
              <a:rPr lang="fr-FR" sz="2200" b="1" i="1" dirty="0"/>
            </a:br>
            <a:r>
              <a:rPr lang="fr-FR" sz="2200" b="1" i="1" dirty="0"/>
              <a:t>Katia </a:t>
            </a:r>
            <a:r>
              <a:rPr lang="fr-FR" sz="2200" b="1" i="1" dirty="0" err="1"/>
              <a:t>Mazalovic</a:t>
            </a:r>
            <a:r>
              <a:rPr lang="fr-FR" sz="2200" b="1" i="1" dirty="0"/>
              <a:t> (21)</a:t>
            </a:r>
            <a:br>
              <a:rPr lang="fr-FR" sz="2200" b="1" i="1" dirty="0"/>
            </a:br>
            <a:r>
              <a:rPr lang="fr-FR" sz="2200" b="1" i="1" dirty="0"/>
              <a:t>Patricia Mercier (21)</a:t>
            </a:r>
            <a:br>
              <a:rPr lang="fr-FR" sz="2200" b="1" i="1" dirty="0"/>
            </a:br>
            <a:r>
              <a:rPr lang="fr-FR" sz="2200" b="1" i="1" dirty="0"/>
              <a:t>Gilles Morel (21)</a:t>
            </a:r>
            <a:br>
              <a:rPr lang="fr-FR" sz="2200" b="1" i="1" dirty="0"/>
            </a:br>
            <a:r>
              <a:rPr lang="fr-FR" sz="2200" b="1" i="1" dirty="0"/>
              <a:t>François Morlon (21)  fmorlon2147@gmail.com</a:t>
            </a:r>
            <a:br>
              <a:rPr lang="fr-FR" sz="2200" b="1" i="1" dirty="0"/>
            </a:br>
            <a:r>
              <a:rPr lang="fr-FR" sz="2200" b="1" i="1" dirty="0"/>
              <a:t>Bernard </a:t>
            </a:r>
            <a:r>
              <a:rPr lang="fr-FR" sz="2200" b="1" i="1" dirty="0" err="1"/>
              <a:t>Sportes</a:t>
            </a:r>
            <a:r>
              <a:rPr lang="fr-FR" sz="2200" b="1" i="1" dirty="0"/>
              <a:t> (71)</a:t>
            </a:r>
            <a:br>
              <a:rPr lang="fr-FR" sz="2000" b="1" i="1" dirty="0"/>
            </a:br>
            <a:br>
              <a:rPr lang="fr-FR" sz="2000" b="1" i="1" dirty="0"/>
            </a:br>
            <a:br>
              <a:rPr lang="fr-FR" sz="2000" b="1" i="1" dirty="0"/>
            </a:br>
            <a:r>
              <a:rPr lang="fr-FR" sz="2000" b="1" i="1" dirty="0"/>
              <a:t>Et merci aussi à Jason, Alice, Valentine, Christine, Caroline, Antoine, Victor ; les externes  qui ont contribué à la réalisation du travail initial</a:t>
            </a:r>
            <a:br>
              <a:rPr lang="fr-FR" sz="2800" b="1" i="1" dirty="0"/>
            </a:br>
            <a:br>
              <a:rPr lang="fr-FR" sz="2800" b="1" i="1" dirty="0"/>
            </a:br>
            <a:endParaRPr lang="fr-FR" sz="2800" b="1" i="1" dirty="0"/>
          </a:p>
        </p:txBody>
      </p:sp>
      <p:pic>
        <p:nvPicPr>
          <p:cNvPr id="5" name="Espace réservé du contenu 4" descr="FPC ET THESE 06.2007 017.jpg"/>
          <p:cNvPicPr>
            <a:picLocks noGrp="1" noChangeAspect="1"/>
          </p:cNvPicPr>
          <p:nvPr>
            <p:ph idx="1"/>
          </p:nvPr>
        </p:nvPicPr>
        <p:blipFill>
          <a:blip r:embed="rId2" cstate="print"/>
          <a:stretch>
            <a:fillRect/>
          </a:stretch>
        </p:blipFill>
        <p:spPr>
          <a:xfrm flipH="1">
            <a:off x="8885449" y="6237312"/>
            <a:ext cx="64977" cy="48733"/>
          </a:xfrm>
        </p:spPr>
      </p:pic>
      <p:sp>
        <p:nvSpPr>
          <p:cNvPr id="6" name="Espace réservé du numéro de diapositive 5"/>
          <p:cNvSpPr>
            <a:spLocks noGrp="1"/>
          </p:cNvSpPr>
          <p:nvPr>
            <p:ph type="sldNum" sz="quarter" idx="12"/>
          </p:nvPr>
        </p:nvSpPr>
        <p:spPr/>
        <p:txBody>
          <a:bodyPr/>
          <a:lstStyle/>
          <a:p>
            <a:fld id="{CF4668DC-857F-487D-BFFA-8C0CA5037977}" type="slidenum">
              <a:rPr lang="fr-BE" smtClean="0"/>
              <a:pPr/>
              <a:t>7</a:t>
            </a:fld>
            <a:endParaRPr lang="fr-BE"/>
          </a:p>
        </p:txBody>
      </p:sp>
    </p:spTree>
  </p:cSld>
  <p:clrMapOvr>
    <a:masterClrMapping/>
  </p:clrMapOvr>
</p:sld>
</file>

<file path=ppt/theme/theme1.xml><?xml version="1.0" encoding="utf-8"?>
<a:theme xmlns:a="http://schemas.openxmlformats.org/drawingml/2006/main" name="Thème Office">
  <a:themeElements>
    <a:clrScheme name="Personnalisé 1">
      <a:dk1>
        <a:sysClr val="windowText" lastClr="000000"/>
      </a:dk1>
      <a:lt1>
        <a:sysClr val="window" lastClr="FFFFFF"/>
      </a:lt1>
      <a:dk2>
        <a:srgbClr val="3B3B3B"/>
      </a:dk2>
      <a:lt2>
        <a:srgbClr val="D4D2D0"/>
      </a:lt2>
      <a:accent1>
        <a:srgbClr val="4B7B8A"/>
      </a:accent1>
      <a:accent2>
        <a:srgbClr val="A07C9E"/>
      </a:accent2>
      <a:accent3>
        <a:srgbClr val="8D89A4"/>
      </a:accent3>
      <a:accent4>
        <a:srgbClr val="748560"/>
      </a:accent4>
      <a:accent5>
        <a:srgbClr val="9E9273"/>
      </a:accent5>
      <a:accent6>
        <a:srgbClr val="7E848D"/>
      </a:accent6>
      <a:hlink>
        <a:srgbClr val="00C8C3"/>
      </a:hlink>
      <a:folHlink>
        <a:srgbClr val="A116E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8cb045ca-cea7-4497-9fce-6a1c5dcc97da" xsi:nil="true"/>
    <lcf76f155ced4ddcb4097134ff3c332f xmlns="6ffc6c26-89d5-4ec7-87f7-8e545b3b71af">
      <Terms xmlns="http://schemas.microsoft.com/office/infopath/2007/PartnerControls"/>
    </lcf76f155ced4ddcb4097134ff3c332f>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7F049EC54D5F384C970ACD9244A4808D" ma:contentTypeVersion="11" ma:contentTypeDescription="Crée un document." ma:contentTypeScope="" ma:versionID="9179e7adea812248e4915545d92c9777">
  <xsd:schema xmlns:xsd="http://www.w3.org/2001/XMLSchema" xmlns:xs="http://www.w3.org/2001/XMLSchema" xmlns:p="http://schemas.microsoft.com/office/2006/metadata/properties" xmlns:ns2="6ffc6c26-89d5-4ec7-87f7-8e545b3b71af" xmlns:ns3="8cb045ca-cea7-4497-9fce-6a1c5dcc97da" targetNamespace="http://schemas.microsoft.com/office/2006/metadata/properties" ma:root="true" ma:fieldsID="5004996bc80a2fa84349ba7f4239f139" ns2:_="" ns3:_="">
    <xsd:import namespace="6ffc6c26-89d5-4ec7-87f7-8e545b3b71af"/>
    <xsd:import namespace="8cb045ca-cea7-4497-9fce-6a1c5dcc97da"/>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2:MediaLengthInSeconds" minOccurs="0"/>
                <xsd:element ref="ns2:lcf76f155ced4ddcb4097134ff3c332f" minOccurs="0"/>
                <xsd:element ref="ns3: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ffc6c26-89d5-4ec7-87f7-8e545b3b71af"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DateTaken" ma:index="14" nillable="true" ma:displayName="MediaServiceDateTaken" ma:hidden="true" ma:internalName="MediaServiceDateTaken" ma:readOnly="true">
      <xsd:simpleType>
        <xsd:restriction base="dms:Text"/>
      </xsd:simpleType>
    </xsd:element>
    <xsd:element name="MediaLengthInSeconds" ma:index="15" nillable="true" ma:displayName="Length (seconds)" ma:internalName="MediaLengthInSeconds" ma:readOnly="true">
      <xsd:simpleType>
        <xsd:restriction base="dms:Unknown"/>
      </xsd:simpleType>
    </xsd:element>
    <xsd:element name="lcf76f155ced4ddcb4097134ff3c332f" ma:index="17" nillable="true" ma:taxonomy="true" ma:internalName="lcf76f155ced4ddcb4097134ff3c332f" ma:taxonomyFieldName="MediaServiceImageTags" ma:displayName="Balises d’images" ma:readOnly="false" ma:fieldId="{5cf76f15-5ced-4ddc-b409-7134ff3c332f}" ma:taxonomyMulti="true" ma:sspId="bb45d193-5b42-4305-841c-4832305a6132"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8cb045ca-cea7-4497-9fce-6a1c5dcc97da" elementFormDefault="qualified">
    <xsd:import namespace="http://schemas.microsoft.com/office/2006/documentManagement/types"/>
    <xsd:import namespace="http://schemas.microsoft.com/office/infopath/2007/PartnerControls"/>
    <xsd:element name="TaxCatchAll" ma:index="18" nillable="true" ma:displayName="Taxonomy Catch All Column" ma:hidden="true" ma:list="{18eb434a-d195-4bcf-9416-3446977ed056}" ma:internalName="TaxCatchAll" ma:showField="CatchAllData" ma:web="8cb045ca-cea7-4497-9fce-6a1c5dcc97da">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ype de contenu"/>
        <xsd:element ref="dc:title" minOccurs="0" maxOccurs="1" ma:index="4" ma:displayName="Titr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8F7C4AFF-4BEB-4649-83F5-D26AC4B10742}">
  <ds:schemaRefs>
    <ds:schemaRef ds:uri="http://schemas.microsoft.com/office/2006/metadata/properties"/>
    <ds:schemaRef ds:uri="http://schemas.microsoft.com/office/infopath/2007/PartnerControls"/>
    <ds:schemaRef ds:uri="8cb045ca-cea7-4497-9fce-6a1c5dcc97da"/>
    <ds:schemaRef ds:uri="6ffc6c26-89d5-4ec7-87f7-8e545b3b71af"/>
  </ds:schemaRefs>
</ds:datastoreItem>
</file>

<file path=customXml/itemProps2.xml><?xml version="1.0" encoding="utf-8"?>
<ds:datastoreItem xmlns:ds="http://schemas.openxmlformats.org/officeDocument/2006/customXml" ds:itemID="{4C0386D8-EECD-4D62-9EA0-76CB80E981A7}">
  <ds:schemaRefs>
    <ds:schemaRef ds:uri="http://schemas.microsoft.com/sharepoint/v3/contenttype/forms"/>
  </ds:schemaRefs>
</ds:datastoreItem>
</file>

<file path=customXml/itemProps3.xml><?xml version="1.0" encoding="utf-8"?>
<ds:datastoreItem xmlns:ds="http://schemas.openxmlformats.org/officeDocument/2006/customXml" ds:itemID="{B9F8AE68-87E5-431D-B172-7BDA97E3D8C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6ffc6c26-89d5-4ec7-87f7-8e545b3b71af"/>
    <ds:schemaRef ds:uri="8cb045ca-cea7-4497-9fce-6a1c5dcc97da"/>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1156</TotalTime>
  <Words>1070</Words>
  <Application>Microsoft Office PowerPoint</Application>
  <PresentationFormat>Affichage à l'écran (4:3)</PresentationFormat>
  <Paragraphs>116</Paragraphs>
  <Slides>7</Slides>
  <Notes>0</Notes>
  <HiddenSlides>0</HiddenSlides>
  <MMClips>0</MMClips>
  <ScaleCrop>false</ScaleCrop>
  <HeadingPairs>
    <vt:vector size="6" baseType="variant">
      <vt:variant>
        <vt:lpstr>Polices utilisées</vt:lpstr>
      </vt:variant>
      <vt:variant>
        <vt:i4>2</vt:i4>
      </vt:variant>
      <vt:variant>
        <vt:lpstr>Thème</vt:lpstr>
      </vt:variant>
      <vt:variant>
        <vt:i4>1</vt:i4>
      </vt:variant>
      <vt:variant>
        <vt:lpstr>Titres des diapositives</vt:lpstr>
      </vt:variant>
      <vt:variant>
        <vt:i4>7</vt:i4>
      </vt:variant>
    </vt:vector>
  </HeadingPairs>
  <TitlesOfParts>
    <vt:vector size="10" baseType="lpstr">
      <vt:lpstr>Arial</vt:lpstr>
      <vt:lpstr>Calibri</vt:lpstr>
      <vt:lpstr>Thème Office</vt:lpstr>
      <vt:lpstr>30 Exercices pédagogiques ciblés pour le stage d’externat    « Que peut-il se passer lors de l’accueil d’un externe ?  »  Livret  version 3 (Mars 2023) disponible sur www.cbge.fr</vt:lpstr>
      <vt:lpstr>Exercices pédagogiques :  « que peut-il se passer lors de l’accueil d’un externe ? »</vt:lpstr>
      <vt:lpstr>Le tableau synthétique (Mars 2023)</vt:lpstr>
      <vt:lpstr>  Les exercices (1/3) </vt:lpstr>
      <vt:lpstr>  Les exercices (2/3) </vt:lpstr>
      <vt:lpstr>  Les exercices (3/3) </vt:lpstr>
      <vt:lpstr>Merci aux  MSU qui ont participé à ce travail : Jérôme Beaugrand (89) Pierre-Yves Billiard (58) Denis Calvet (71) Emmanuel Debost (21) Arnaud Gouget (71) Hélène Kemlin (58) François Maufoy (89) Katia Mazalovic (21) Patricia Mercier (21) Gilles Morel (21) François Morlon (21)  fmorlon2147@gmail.com Bernard Sportes (71)   Et merci aussi à Jason, Alice, Valentine, Christine, Caroline, Antoine, Victor ; les externes  qui ont contribué à la réalisation du travail initial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du Département de Médecine Générale</dc:title>
  <dc:creator>katia-portable</dc:creator>
  <cp:lastModifiedBy>Jerome Beaugrand</cp:lastModifiedBy>
  <cp:revision>43</cp:revision>
  <dcterms:created xsi:type="dcterms:W3CDTF">2013-10-24T16:13:50Z</dcterms:created>
  <dcterms:modified xsi:type="dcterms:W3CDTF">2023-04-22T12:50:24Z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0x0101007F049EC54D5F384C970ACD9244A4808D</vt:lpwstr>
  </property>
</Properties>
</file>